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2.xml" ContentType="application/vnd.openxmlformats-officedocument.drawingml.chartshapes+xml"/>
  <Override PartName="/ppt/charts/chart12.xml" ContentType="application/vnd.openxmlformats-officedocument.drawingml.chart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drawings/drawing4.xml" ContentType="application/vnd.openxmlformats-officedocument.drawingml.chartshapes+xml"/>
  <Override PartName="/ppt/charts/chart14.xml" ContentType="application/vnd.openxmlformats-officedocument.drawingml.chart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1.xml" ContentType="application/vnd.openxmlformats-officedocument.presentationml.notesSlide+xml"/>
  <Override PartName="/ppt/charts/chart2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341" r:id="rId3"/>
    <p:sldId id="342" r:id="rId4"/>
    <p:sldId id="266" r:id="rId5"/>
    <p:sldId id="268" r:id="rId6"/>
    <p:sldId id="270" r:id="rId7"/>
    <p:sldId id="272" r:id="rId8"/>
    <p:sldId id="343" r:id="rId9"/>
    <p:sldId id="282" r:id="rId10"/>
    <p:sldId id="286" r:id="rId11"/>
    <p:sldId id="298" r:id="rId12"/>
    <p:sldId id="290" r:id="rId13"/>
    <p:sldId id="292" r:id="rId14"/>
    <p:sldId id="294" r:id="rId15"/>
    <p:sldId id="302" r:id="rId16"/>
    <p:sldId id="304" r:id="rId17"/>
    <p:sldId id="306" r:id="rId18"/>
    <p:sldId id="308" r:id="rId19"/>
    <p:sldId id="316" r:id="rId20"/>
    <p:sldId id="318" r:id="rId21"/>
    <p:sldId id="320" r:id="rId22"/>
    <p:sldId id="322" r:id="rId23"/>
    <p:sldId id="324" r:id="rId24"/>
    <p:sldId id="326" r:id="rId25"/>
    <p:sldId id="328" r:id="rId26"/>
    <p:sldId id="330" r:id="rId27"/>
    <p:sldId id="332" r:id="rId28"/>
    <p:sldId id="333" r:id="rId29"/>
    <p:sldId id="334" r:id="rId30"/>
    <p:sldId id="335" r:id="rId31"/>
    <p:sldId id="336" r:id="rId32"/>
  </p:sldIdLst>
  <p:sldSz cx="12192000" cy="6858000"/>
  <p:notesSz cx="6858000" cy="9144000"/>
  <p:custDataLst>
    <p:tags r:id="rId3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96" autoAdjust="0"/>
    <p:restoredTop sz="0"/>
  </p:normalViewPr>
  <p:slideViewPr>
    <p:cSldViewPr>
      <p:cViewPr varScale="1">
        <p:scale>
          <a:sx n="72" d="100"/>
          <a:sy n="72" d="100"/>
        </p:scale>
        <p:origin x="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Vesijohtovesi on kirkasta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vastaa kokemustani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0DE-4035-A7BC-58B856A30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DE-4035-A7BC-58B856A309CA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Joskus, mutta poikkeamia on usein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1"/>
              <c:layout>
                <c:manualLayout>
                  <c:x val="1.3207547169811321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0DE-4035-A7BC-58B856A30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DE-4035-A7BC-58B856A309CA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Yleensä, mutta poikkeamia on muutaman kerran vuodessa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0DE-4035-A7BC-58B856A309CA}"/>
                </c:ext>
              </c:extLst>
            </c:dLbl>
            <c:dLbl>
              <c:idx val="1"/>
              <c:layout>
                <c:manualLayout>
                  <c:x val="5.6603773584905656E-3"/>
                  <c:y val="-4.2500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0DE-4035-A7BC-58B856A30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DE-4035-A7BC-58B856A309CA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Lähes aina, mutta poikkeamia on ehkä kerran vuodessa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0DE-4035-A7BC-58B856A309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0DE-4035-A7BC-58B856A30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0.12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0DE-4035-A7BC-58B856A309CA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Vastaa kokemustani aina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0DE-4035-A7BC-58B856A309C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0DE-4035-A7BC-58B856A309C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0.86</c:v>
                </c:pt>
                <c:pt idx="1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0DE-4035-A7BC-58B856A309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938176"/>
        <c:axId val="131939712"/>
      </c:barChart>
      <c:catAx>
        <c:axId val="13193817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31939712"/>
        <c:crosses val="autoZero"/>
        <c:auto val="0"/>
        <c:lblAlgn val="ctr"/>
        <c:lblOffset val="100"/>
        <c:noMultiLvlLbl val="0"/>
      </c:catAx>
      <c:valAx>
        <c:axId val="13193971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3193817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Häiriöstä ei aiheutunut kohtuutonta haittaa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9.433962264150943E-3"/>
                  <c:y val="2.24999999999999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CC7-46AF-9096-A9CDD7E0C3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CC7-46AF-9096-A9CDD7E0C3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0.02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CC7-46AF-9096-A9CDD7E0C33B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CC7-46AF-9096-A9CDD7E0C3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CC7-46AF-9096-A9CDD7E0C3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0.09</c:v>
                </c:pt>
                <c:pt idx="1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CC7-46AF-9096-A9CDD7E0C33B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FCC7-46AF-9096-A9CDD7E0C33B}"/>
                </c:ext>
              </c:extLst>
            </c:dLbl>
            <c:dLbl>
              <c:idx val="1"/>
              <c:layout>
                <c:manualLayout>
                  <c:x val="5.6603773584905656E-3"/>
                  <c:y val="2.24999999999999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CC7-46AF-9096-A9CDD7E0C3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0.15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FCC7-46AF-9096-A9CDD7E0C33B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CC7-46AF-9096-A9CDD7E0C3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CC7-46AF-9096-A9CDD7E0C3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0.19</c:v>
                </c:pt>
                <c:pt idx="1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CC7-46AF-9096-A9CDD7E0C33B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FCC7-46AF-9096-A9CDD7E0C33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FCC7-46AF-9096-A9CDD7E0C3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0.55000000000000004</c:v>
                </c:pt>
                <c:pt idx="1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CC7-46AF-9096-A9CDD7E0C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4715520"/>
        <c:axId val="224717056"/>
      </c:barChart>
      <c:catAx>
        <c:axId val="224715520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4717056"/>
        <c:crosses val="autoZero"/>
        <c:auto val="0"/>
        <c:lblAlgn val="ctr"/>
        <c:lblOffset val="100"/>
        <c:noMultiLvlLbl val="0"/>
      </c:catAx>
      <c:valAx>
        <c:axId val="224717056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47155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Vesilaskun selkeys ja ymmärrettävyys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309-47B9-9F45-B610E3843C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309-47B9-9F45-B610E3843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0.02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09-47B9-9F45-B610E3843C61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309-47B9-9F45-B610E3843C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309-47B9-9F45-B610E3843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0.03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09-47B9-9F45-B610E3843C61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309-47B9-9F45-B610E3843C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309-47B9-9F45-B610E3843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0.09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09-47B9-9F45-B610E3843C61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309-47B9-9F45-B610E3843C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309-47B9-9F45-B610E3843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0.43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309-47B9-9F45-B610E3843C61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309-47B9-9F45-B610E3843C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309-47B9-9F45-B610E3843C6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0.43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309-47B9-9F45-B610E3843C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4811648"/>
        <c:axId val="224833920"/>
      </c:barChart>
      <c:catAx>
        <c:axId val="224811648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4833920"/>
        <c:crosses val="autoZero"/>
        <c:auto val="0"/>
        <c:lblAlgn val="ctr"/>
        <c:lblOffset val="100"/>
        <c:noMultiLvlLbl val="0"/>
      </c:catAx>
      <c:valAx>
        <c:axId val="2248339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48116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Vesimittarilukeman ilmoittamisen vaivattomuus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28-437C-A25C-D637AC15F97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A28-437C-A25C-D637AC15F9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A28-437C-A25C-D637AC15F97D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5.6603773584905656E-3"/>
                  <c:y val="3.5000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A28-437C-A25C-D637AC15F97D}"/>
                </c:ext>
              </c:extLst>
            </c:dLbl>
            <c:dLbl>
              <c:idx val="1"/>
              <c:layout>
                <c:manualLayout>
                  <c:x val="5.6603773584905656E-3"/>
                  <c:y val="-3.999999999999991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A28-437C-A25C-D637AC15F9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A28-437C-A25C-D637AC15F97D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A28-437C-A25C-D637AC15F97D}"/>
                </c:ext>
              </c:extLst>
            </c:dLbl>
            <c:dLbl>
              <c:idx val="1"/>
              <c:layout>
                <c:manualLayout>
                  <c:x val="7.5471698113207548E-3"/>
                  <c:y val="4.2500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A28-437C-A25C-D637AC15F9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0.06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A28-437C-A25C-D637AC15F97D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A28-437C-A25C-D637AC15F97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A28-437C-A25C-D637AC15F9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0.28999999999999998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A28-437C-A25C-D637AC15F97D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A28-437C-A25C-D637AC15F97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A28-437C-A25C-D637AC15F9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0.63</c:v>
                </c:pt>
                <c:pt idx="1">
                  <c:v>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A28-437C-A25C-D637AC15F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243904"/>
        <c:axId val="225245440"/>
      </c:barChart>
      <c:catAx>
        <c:axId val="225243904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245440"/>
        <c:crosses val="autoZero"/>
        <c:auto val="0"/>
        <c:lblAlgn val="ctr"/>
        <c:lblOffset val="100"/>
        <c:noMultiLvlLbl val="0"/>
      </c:catAx>
      <c:valAx>
        <c:axId val="22524544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24390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Vesihuollon hinnoittelu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A0F-4B32-B1AD-537D707E40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A0F-4B32-B1AD-537D707E4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7.0000000000000007E-2</c:v>
                </c:pt>
                <c:pt idx="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0F-4B32-B1AD-537D707E4035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A0F-4B32-B1AD-537D707E40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A0F-4B32-B1AD-537D707E4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0.18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A0F-4B32-B1AD-537D707E4035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EA0F-4B32-B1AD-537D707E40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A0F-4B32-B1AD-537D707E4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0.45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0F-4B32-B1AD-537D707E4035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A0F-4B32-B1AD-537D707E40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A0F-4B32-B1AD-537D707E4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0.21</c:v>
                </c:pt>
                <c:pt idx="1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A0F-4B32-B1AD-537D707E4035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A0F-4B32-B1AD-537D707E403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EA0F-4B32-B1AD-537D707E40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0.09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A0F-4B32-B1AD-537D707E4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008256"/>
        <c:axId val="225030528"/>
      </c:barChart>
      <c:catAx>
        <c:axId val="22500825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030528"/>
        <c:crosses val="autoZero"/>
        <c:auto val="0"/>
        <c:lblAlgn val="ctr"/>
        <c:lblOffset val="100"/>
        <c:noMultiLvlLbl val="0"/>
      </c:catAx>
      <c:valAx>
        <c:axId val="225030528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0082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Tiedon saatavuus oman  käyttöpaikan vedenkulutuksesta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B88-401B-B7D6-2514CCEF6E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B88-401B-B7D6-2514CCEF6E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88-401B-B7D6-2514CCEF6E47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1.8867924528301886E-2"/>
                  <c:y val="5.00000000000000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B88-401B-B7D6-2514CCEF6E47}"/>
                </c:ext>
              </c:extLst>
            </c:dLbl>
            <c:dLbl>
              <c:idx val="1"/>
              <c:layout>
                <c:manualLayout>
                  <c:x val="1.1320754716981114E-2"/>
                  <c:y val="4.2500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B88-401B-B7D6-2514CCEF6E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0.03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B88-401B-B7D6-2514CCEF6E47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B88-401B-B7D6-2514CCEF6E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B88-401B-B7D6-2514CCEF6E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0.12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B88-401B-B7D6-2514CCEF6E47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6B88-401B-B7D6-2514CCEF6E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B88-401B-B7D6-2514CCEF6E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0.41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B88-401B-B7D6-2514CCEF6E47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5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6B88-401B-B7D6-2514CCEF6E4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6B88-401B-B7D6-2514CCEF6E4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0.43</c:v>
                </c:pt>
                <c:pt idx="1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B88-401B-B7D6-2514CCEF6E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129216"/>
        <c:axId val="225130752"/>
      </c:barChart>
      <c:catAx>
        <c:axId val="22512921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130752"/>
        <c:crosses val="autoZero"/>
        <c:auto val="0"/>
        <c:lblAlgn val="ctr"/>
        <c:lblOffset val="100"/>
        <c:noMultiLvlLbl val="0"/>
      </c:catAx>
      <c:valAx>
        <c:axId val="22513075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12921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Asiointi onnistui kokonaisuutena oikein hyvin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958-4472-847A-34AD7F755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958-4472-847A-34AD7F755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7.0000000000000007E-2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58-4472-847A-34AD7F75507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958-4472-847A-34AD7F755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958-4472-847A-34AD7F755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0.04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958-4472-847A-34AD7F75507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958-4472-847A-34AD7F755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958-4472-847A-34AD7F755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0.03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958-4472-847A-34AD7F75507C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9958-4472-847A-34AD7F755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9958-4472-847A-34AD7F755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0.15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958-4472-847A-34AD7F75507C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9958-4472-847A-34AD7F75507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9958-4472-847A-34AD7F7550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0.71</c:v>
                </c:pt>
                <c:pt idx="1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958-4472-847A-34AD7F7550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611136"/>
        <c:axId val="225629312"/>
      </c:barChart>
      <c:catAx>
        <c:axId val="22561113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629312"/>
        <c:crosses val="autoZero"/>
        <c:auto val="0"/>
        <c:lblAlgn val="ctr"/>
        <c:lblOffset val="100"/>
        <c:noMultiLvlLbl val="0"/>
      </c:catAx>
      <c:valAx>
        <c:axId val="22562931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6111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Vesihuollon nettisivut on helppo löytää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713-4078-92F0-7B764BE71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0.02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713-4078-92F0-7B764BE71068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713-4078-92F0-7B764BE710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713-4078-92F0-7B764BE71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0.03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713-4078-92F0-7B764BE71068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713-4078-92F0-7B764BE710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713-4078-92F0-7B764BE71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0.15</c:v>
                </c:pt>
                <c:pt idx="1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713-4078-92F0-7B764BE71068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B713-4078-92F0-7B764BE710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713-4078-92F0-7B764BE71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0.37</c:v>
                </c:pt>
                <c:pt idx="1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B713-4078-92F0-7B764BE71068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B713-4078-92F0-7B764BE7106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713-4078-92F0-7B764BE71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0.43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713-4078-92F0-7B764BE71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502720"/>
        <c:axId val="225504256"/>
      </c:barChart>
      <c:catAx>
        <c:axId val="225502720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504256"/>
        <c:crosses val="autoZero"/>
        <c:auto val="0"/>
        <c:lblAlgn val="ctr"/>
        <c:lblOffset val="100"/>
        <c:noMultiLvlLbl val="0"/>
      </c:catAx>
      <c:valAx>
        <c:axId val="225504256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55027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Vesihuollon nettisivuilta on helppo löytää tarvittavat tiedot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87E-4B43-8E2B-2C7DE5E3D923}"/>
                </c:ext>
              </c:extLst>
            </c:dLbl>
            <c:dLbl>
              <c:idx val="1"/>
              <c:layout>
                <c:manualLayout>
                  <c:x val="1.3207547169811321E-2"/>
                  <c:y val="-1.75000000000000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87E-4B43-8E2B-2C7DE5E3D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0.02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7E-4B43-8E2B-2C7DE5E3D923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2.2641509433962245E-2"/>
                  <c:y val="-0.0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87E-4B43-8E2B-2C7DE5E3D923}"/>
                </c:ext>
              </c:extLst>
            </c:dLbl>
            <c:dLbl>
              <c:idx val="1"/>
              <c:layout>
                <c:manualLayout>
                  <c:x val="1.1320754716981131E-2"/>
                  <c:y val="3.50000000000000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87E-4B43-8E2B-2C7DE5E3D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0.05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87E-4B43-8E2B-2C7DE5E3D923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87E-4B43-8E2B-2C7DE5E3D9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87E-4B43-8E2B-2C7DE5E3D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0.16</c:v>
                </c:pt>
                <c:pt idx="1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7E-4B43-8E2B-2C7DE5E3D923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87E-4B43-8E2B-2C7DE5E3D9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87E-4B43-8E2B-2C7DE5E3D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0.43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87E-4B43-8E2B-2C7DE5E3D923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87E-4B43-8E2B-2C7DE5E3D9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87E-4B43-8E2B-2C7DE5E3D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0.34</c:v>
                </c:pt>
                <c:pt idx="1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87E-4B43-8E2B-2C7DE5E3D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379648"/>
        <c:axId val="186020992"/>
      </c:barChart>
      <c:catAx>
        <c:axId val="186379648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020992"/>
        <c:crosses val="autoZero"/>
        <c:auto val="0"/>
        <c:lblAlgn val="ctr"/>
        <c:lblOffset val="100"/>
        <c:noMultiLvlLbl val="0"/>
      </c:catAx>
      <c:valAx>
        <c:axId val="18602099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3796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Puheluihin vastataan nopeasti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1"/>
              <c:layout>
                <c:manualLayout>
                  <c:x val="2.4528301886792454E-2"/>
                  <c:y val="-4.75000000000000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734-4D2A-8512-4BC7EADDD8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34-4D2A-8512-4BC7EADDD8EF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2.0754716981132074E-2"/>
                  <c:y val="-2.50000000000000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734-4D2A-8512-4BC7EADDD8EF}"/>
                </c:ext>
              </c:extLst>
            </c:dLbl>
            <c:dLbl>
              <c:idx val="1"/>
              <c:layout>
                <c:manualLayout>
                  <c:x val="5.6603773584905656E-3"/>
                  <c:y val="7.4999999999999997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734-4D2A-8512-4BC7EADDD8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0.02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34-4D2A-8512-4BC7EADDD8EF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734-4D2A-8512-4BC7EADDD8E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7734-4D2A-8512-4BC7EADDD8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0.3</c:v>
                </c:pt>
                <c:pt idx="1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734-4D2A-8512-4BC7EADDD8EF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7734-4D2A-8512-4BC7EADDD8E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734-4D2A-8512-4BC7EADDD8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0.25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734-4D2A-8512-4BC7EADDD8EF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734-4D2A-8512-4BC7EADDD8E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7734-4D2A-8512-4BC7EADDD8E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0.43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734-4D2A-8512-4BC7EADDD8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233984"/>
        <c:axId val="186235520"/>
      </c:barChart>
      <c:catAx>
        <c:axId val="186233984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235520"/>
        <c:crosses val="autoZero"/>
        <c:auto val="0"/>
        <c:lblAlgn val="ctr"/>
        <c:lblOffset val="100"/>
        <c:noMultiLvlLbl val="0"/>
      </c:catAx>
      <c:valAx>
        <c:axId val="18623552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23398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Sähköposteihin vastataan nopeasti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3-4F5D-AD8F-3903A8A053C3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1.1320754716981131E-2"/>
                  <c:y val="5.00000000000000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3B3-4F5D-AD8F-3903A8A053C3}"/>
                </c:ext>
              </c:extLst>
            </c:dLbl>
            <c:dLbl>
              <c:idx val="1"/>
              <c:layout>
                <c:manualLayout>
                  <c:x val="1.509433962264151E-2"/>
                  <c:y val="5.00000000000000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3B3-4F5D-AD8F-3903A8A05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0.03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3B3-4F5D-AD8F-3903A8A053C3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3B3-4F5D-AD8F-3903A8A053C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3B3-4F5D-AD8F-3903A8A05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0.36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B3-4F5D-AD8F-3903A8A053C3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3B3-4F5D-AD8F-3903A8A053C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63B3-4F5D-AD8F-3903A8A05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0.26</c:v>
                </c:pt>
                <c:pt idx="1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3B3-4F5D-AD8F-3903A8A053C3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3B3-4F5D-AD8F-3903A8A053C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63B3-4F5D-AD8F-3903A8A053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0.35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3B3-4F5D-AD8F-3903A8A053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255232"/>
        <c:axId val="186256768"/>
      </c:barChart>
      <c:catAx>
        <c:axId val="186255232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256768"/>
        <c:crosses val="autoZero"/>
        <c:auto val="0"/>
        <c:lblAlgn val="ctr"/>
        <c:lblOffset val="100"/>
        <c:noMultiLvlLbl val="0"/>
      </c:catAx>
      <c:valAx>
        <c:axId val="186256768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25523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Vesijohtoveden tuoksu on neutraali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vastaa kokemustani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1"/>
              <c:layout>
                <c:manualLayout>
                  <c:x val="1.3207547169811304E-2"/>
                  <c:y val="-2.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EFB-4012-B8DD-0C6EFAF2BB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FB-4012-B8DD-0C6EFAF2BBF0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Joskus, mutta poikkeamia on usein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1"/>
              <c:layout>
                <c:manualLayout>
                  <c:x val="5.6603773584905656E-3"/>
                  <c:y val="4.00001968503937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9EFB-4012-B8DD-0C6EFAF2BB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FB-4012-B8DD-0C6EFAF2BBF0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Yleensä, mutta poikkeamia on muutaman kerran vuodessa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layout>
                <c:manualLayout>
                  <c:x val="1.6981132075471698E-2"/>
                  <c:y val="1.00001968503937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EFB-4012-B8DD-0C6EFAF2BBF0}"/>
                </c:ext>
              </c:extLst>
            </c:dLbl>
            <c:dLbl>
              <c:idx val="1"/>
              <c:layout>
                <c:manualLayout>
                  <c:x val="2.8302629624127173E-3"/>
                  <c:y val="1.375108267716535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4.1745208735700479E-2"/>
                      <c:h val="5.099999999999999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9EFB-4012-B8DD-0C6EFAF2BB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0.03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EFB-4012-B8DD-0C6EFAF2BBF0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Lähes aina, mutta poikkeamia on ehkä kerran vuodessa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EFB-4012-B8DD-0C6EFAF2BB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9EFB-4012-B8DD-0C6EFAF2BB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0.14000000000000001</c:v>
                </c:pt>
                <c:pt idx="1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EFB-4012-B8DD-0C6EFAF2BBF0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Vastaa kokemustani aina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9EFB-4012-B8DD-0C6EFAF2BBF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9EFB-4012-B8DD-0C6EFAF2BB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0.83</c:v>
                </c:pt>
                <c:pt idx="1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EFB-4012-B8DD-0C6EFAF2BB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0514944"/>
        <c:axId val="130516480"/>
      </c:barChart>
      <c:catAx>
        <c:axId val="130514944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30516480"/>
        <c:crosses val="autoZero"/>
        <c:auto val="0"/>
        <c:lblAlgn val="ctr"/>
        <c:lblOffset val="100"/>
        <c:noMultiLvlLbl val="0"/>
      </c:catAx>
      <c:valAx>
        <c:axId val="13051648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305149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Työtilaukset hoidetaan kohtuullisessa ajassa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1.3207547169811304E-2"/>
                  <c:y val="-4.499999999999995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14B-4096-A972-EC00CC294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4B-4096-A972-EC00CC294667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1.1320754716981114E-2"/>
                  <c:y val="2.25000000000000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14B-4096-A972-EC00CC294667}"/>
                </c:ext>
              </c:extLst>
            </c:dLbl>
            <c:dLbl>
              <c:idx val="1"/>
              <c:layout>
                <c:manualLayout>
                  <c:x val="1.6981132075471698E-2"/>
                  <c:y val="-5.00000000000000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14B-4096-A972-EC00CC294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0.02</c:v>
                </c:pt>
                <c:pt idx="1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4B-4096-A972-EC00CC294667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A14B-4096-A972-EC00CC2946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A14B-4096-A972-EC00CC294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0.47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14B-4096-A972-EC00CC294667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A14B-4096-A972-EC00CC2946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14B-4096-A972-EC00CC294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0.18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14B-4096-A972-EC00CC294667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14B-4096-A972-EC00CC2946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A14B-4096-A972-EC00CC2946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0.32</c:v>
                </c:pt>
                <c:pt idx="1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14B-4096-A972-EC00CC2946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768768"/>
        <c:axId val="186410112"/>
      </c:barChart>
      <c:catAx>
        <c:axId val="186768768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410112"/>
        <c:crosses val="autoZero"/>
        <c:auto val="0"/>
        <c:lblAlgn val="ctr"/>
        <c:lblOffset val="100"/>
        <c:noMultiLvlLbl val="0"/>
      </c:catAx>
      <c:valAx>
        <c:axId val="18641011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7687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On hyvä, että asiointi siirtyy entistä enemmän verkkoon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9.433962264150943E-3"/>
                  <c:y val="5.0000000000000001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70B-4878-8A5D-19C839F8CEAB}"/>
                </c:ext>
              </c:extLst>
            </c:dLbl>
            <c:dLbl>
              <c:idx val="1"/>
              <c:layout>
                <c:manualLayout>
                  <c:x val="1.3207547169811321E-2"/>
                  <c:y val="-7.4999999999999997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70B-4878-8A5D-19C839F8C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0.02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0B-4878-8A5D-19C839F8CEAB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70B-4878-8A5D-19C839F8CE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70B-4878-8A5D-19C839F8C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0.16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0B-4878-8A5D-19C839F8CEAB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670B-4878-8A5D-19C839F8CE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670B-4878-8A5D-19C839F8C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0.13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70B-4878-8A5D-19C839F8CEAB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670B-4878-8A5D-19C839F8CE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670B-4878-8A5D-19C839F8C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0.33</c:v>
                </c:pt>
                <c:pt idx="1">
                  <c:v>0.37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70B-4878-8A5D-19C839F8CEAB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36%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670B-4878-8A5D-19C839F8CE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38%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670B-4878-8A5D-19C839F8CE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0.36</c:v>
                </c:pt>
                <c:pt idx="1">
                  <c:v>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70B-4878-8A5D-19C839F8CE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496512"/>
        <c:axId val="186498048"/>
      </c:barChart>
      <c:catAx>
        <c:axId val="186496512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498048"/>
        <c:crosses val="autoZero"/>
        <c:auto val="0"/>
        <c:lblAlgn val="ctr"/>
        <c:lblOffset val="100"/>
        <c:noMultiLvlLbl val="0"/>
      </c:catAx>
      <c:valAx>
        <c:axId val="186498048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49651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Arvostelijat</c:v>
                </c:pt>
              </c:strCache>
            </c:strRef>
          </c:tx>
          <c:spPr>
            <a:solidFill>
              <a:srgbClr val="D93A2B"/>
            </a:solidFill>
            <a:ln>
              <a:solidFill>
                <a:srgbClr val="D93A2B"/>
              </a:solidFill>
            </a:ln>
          </c:spPr>
          <c:invertIfNegative val="0"/>
          <c:dLbls>
            <c:dLbl>
              <c:idx val="0"/>
              <c:layout>
                <c:manualLayout>
                  <c:x val="2.641509433962264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4%
n = 22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DA-4203-BA91-5E653DFFDB1C}"/>
                </c:ext>
              </c:extLst>
            </c:dLbl>
            <c:dLbl>
              <c:idx val="1"/>
              <c:layout>
                <c:manualLayout>
                  <c:x val="2.641509433962264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4%
n = 19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7DA-4203-BA91-5E653DFFDB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Sheet1!$C$2:$C$5</c:f>
              <c:numCache>
                <c:formatCode>General</c:formatCode>
                <c:ptCount val="4"/>
                <c:pt idx="0">
                  <c:v>2023</c:v>
                </c:pt>
                <c:pt idx="1">
                  <c:v>2021</c:v>
                </c:pt>
                <c:pt idx="2">
                  <c:v>65</c:v>
                </c:pt>
                <c:pt idx="3">
                  <c:v>67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0.04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DA-4203-BA91-5E653DFFDB1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Passiiviset</c:v>
                </c:pt>
              </c:strCache>
            </c:strRef>
          </c:tx>
          <c:spPr>
            <a:solidFill>
              <a:srgbClr val="FDC22E"/>
            </a:solidFill>
            <a:ln>
              <a:solidFill>
                <a:srgbClr val="FDC22E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26%
n = 132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7DA-4203-BA91-5E653DFFDB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25%
n = 137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97DA-4203-BA91-5E653DFFDB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Sheet1!$C$2:$C$5</c:f>
              <c:numCache>
                <c:formatCode>General</c:formatCode>
                <c:ptCount val="4"/>
                <c:pt idx="0">
                  <c:v>2023</c:v>
                </c:pt>
                <c:pt idx="1">
                  <c:v>2021</c:v>
                </c:pt>
                <c:pt idx="2">
                  <c:v>65</c:v>
                </c:pt>
                <c:pt idx="3">
                  <c:v>67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0.26</c:v>
                </c:pt>
                <c:pt idx="1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DA-4203-BA91-5E653DFFDB1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Suosittelijat</c:v>
                </c:pt>
              </c:strCache>
            </c:strRef>
          </c:tx>
          <c:spPr>
            <a:solidFill>
              <a:srgbClr val="5ABC69"/>
            </a:solidFill>
            <a:ln>
              <a:solidFill>
                <a:srgbClr val="5ABC69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70%
n = 351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97DA-4203-BA91-5E653DFFDB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71%
n = 381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97DA-4203-BA91-5E653DFFDB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Sheet1!$C$2:$C$5</c:f>
              <c:numCache>
                <c:formatCode>General</c:formatCode>
                <c:ptCount val="4"/>
                <c:pt idx="0">
                  <c:v>2023</c:v>
                </c:pt>
                <c:pt idx="1">
                  <c:v>2021</c:v>
                </c:pt>
                <c:pt idx="2">
                  <c:v>65</c:v>
                </c:pt>
                <c:pt idx="3">
                  <c:v>67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0.7</c:v>
                </c:pt>
                <c:pt idx="1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DA-4203-BA91-5E653DFFDB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6628736"/>
        <c:axId val="186643200"/>
      </c:barChart>
      <c:catAx>
        <c:axId val="186628736"/>
        <c:scaling>
          <c:orientation val="maxMin"/>
        </c:scaling>
        <c:delete val="1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fi-FI"/>
                  <a:t>NPS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low"/>
        <c:crossAx val="186643200"/>
        <c:crosses val="autoZero"/>
        <c:auto val="0"/>
        <c:lblAlgn val="ctr"/>
        <c:lblOffset val="100"/>
        <c:noMultiLvlLbl val="0"/>
      </c:catAx>
      <c:valAx>
        <c:axId val="186643200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8662873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Vesijohtovesi on kirkasta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vastaa kokemustani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2.4528301886792454E-2"/>
                  <c:y val="-4.499980314960629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AF9-478E-9C70-D98E03B165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F9-478E-9C70-D98E03B165D1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Joskus, mutta poikkeamia on usein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1"/>
              <c:layout>
                <c:manualLayout>
                  <c:x val="1.3207547169811321E-2"/>
                  <c:y val="-2.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AF9-478E-9C70-D98E03B165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AF9-478E-9C70-D98E03B165D1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Yleensä, mutta poikkeamia on muutaman kerran vuodessa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layout>
                <c:manualLayout>
                  <c:x val="1.6981132075471698E-2"/>
                  <c:y val="1.25001968503937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8AF9-478E-9C70-D98E03B165D1}"/>
                </c:ext>
              </c:extLst>
            </c:dLbl>
            <c:dLbl>
              <c:idx val="1"/>
              <c:layout>
                <c:manualLayout>
                  <c:x val="7.5471698113207548E-3"/>
                  <c:y val="3.0000196850393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AF9-478E-9C70-D98E03B165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AF9-478E-9C70-D98E03B165D1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Lähes aina, mutta poikkeamia on ehkä kerran vuodessa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8AF9-478E-9C70-D98E03B165D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8AF9-478E-9C70-D98E03B165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0.12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AF9-478E-9C70-D98E03B165D1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Vastaa kokemustani aina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86%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8AF9-478E-9C70-D98E03B165D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8AF9-478E-9C70-D98E03B165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0.86</c:v>
                </c:pt>
                <c:pt idx="1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AF9-478E-9C70-D98E03B165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2989568"/>
        <c:axId val="142880768"/>
      </c:barChart>
      <c:catAx>
        <c:axId val="142989568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42880768"/>
        <c:crosses val="autoZero"/>
        <c:auto val="0"/>
        <c:lblAlgn val="ctr"/>
        <c:lblOffset val="100"/>
        <c:noMultiLvlLbl val="0"/>
      </c:catAx>
      <c:valAx>
        <c:axId val="142880768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4298956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Vesijohtoveden paine on tarkoituksenmukainen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Ei vastaa kokemustani koskaan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1.3207547169811304E-2"/>
                  <c:y val="-4.499999999999999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074-453A-A061-1063779D09FC}"/>
                </c:ext>
              </c:extLst>
            </c:dLbl>
            <c:dLbl>
              <c:idx val="1"/>
              <c:layout>
                <c:manualLayout>
                  <c:x val="2.4528301886792437E-2"/>
                  <c:y val="-2.7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074-453A-A061-1063779D09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0.01</c:v>
                </c:pt>
                <c:pt idx="1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74-453A-A061-1063779D09FC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Joskus, mutta poikkeamia on usein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layout>
                <c:manualLayout>
                  <c:x val="1.1320754716981114E-2"/>
                  <c:y val="1.000000000000002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074-453A-A061-1063779D09FC}"/>
                </c:ext>
              </c:extLst>
            </c:dLbl>
            <c:dLbl>
              <c:idx val="1"/>
              <c:layout>
                <c:manualLayout>
                  <c:x val="1.1320754716981114E-2"/>
                  <c:y val="3.250019685039370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074-453A-A061-1063779D09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0.02</c:v>
                </c:pt>
                <c:pt idx="1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074-453A-A061-1063779D09FC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Yleensä, mutta poikkeamia on muutaman kerran vuodessa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layout>
                <c:manualLayout>
                  <c:x val="1.5094339622641527E-2"/>
                  <c:y val="2.5000000000000022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074-453A-A061-1063779D09FC}"/>
                </c:ext>
              </c:extLst>
            </c:dLbl>
            <c:dLbl>
              <c:idx val="1"/>
              <c:layout>
                <c:manualLayout>
                  <c:x val="9.433962264150925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B074-453A-A061-1063779D09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0.05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074-453A-A061-1063779D09FC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Lähes aina, mutta poikkeamia on ehkä kerran vuodessa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B074-453A-A061-1063779D09F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B074-453A-A061-1063779D09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0.13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074-453A-A061-1063779D09FC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Vastaa kokemustani aina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B074-453A-A061-1063779D09F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B074-453A-A061-1063779D09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0.79</c:v>
                </c:pt>
                <c:pt idx="1">
                  <c:v>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074-453A-A061-1063779D09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3059584"/>
        <c:axId val="143675776"/>
      </c:barChart>
      <c:catAx>
        <c:axId val="143059584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43675776"/>
        <c:crosses val="autoZero"/>
        <c:auto val="0"/>
        <c:lblAlgn val="ctr"/>
        <c:lblOffset val="100"/>
        <c:noMultiLvlLbl val="0"/>
      </c:catAx>
      <c:valAx>
        <c:axId val="143675776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14305958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9829194427619626E-2"/>
                  <c:y val="3.25000000000000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7FE-4909-AD67-82E1204A0C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7FE-4909-AD67-82E1204A0C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 smtId="4294967295">
                    <a:solidFill>
                      <a:srgbClr val="FFFFFF"/>
                    </a:solidFill>
                    <a:latin typeface="Arial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0.11</c:v>
                </c:pt>
                <c:pt idx="1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FE-4909-AD67-82E1204A0CC6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2476038764385224"/>
                  <c:y val="2.24999999999999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outEnd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D7FE-4909-AD67-82E1204A0C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D7FE-4909-AD67-82E1204A0C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 smtId="4294967295">
                    <a:solidFill>
                      <a:srgbClr val="FFFFFF"/>
                    </a:solidFill>
                    <a:latin typeface="Arial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0.21</c:v>
                </c:pt>
                <c:pt idx="1">
                  <c:v>0.79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7FE-4909-AD67-82E1204A0C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343808"/>
        <c:axId val="144346112"/>
      </c:barChart>
      <c:catAx>
        <c:axId val="144343808"/>
        <c:scaling>
          <c:orientation val="maxMin"/>
        </c:scaling>
        <c:delete val="0"/>
        <c:axPos val="l"/>
        <c:majorGridlines>
          <c:spPr>
            <a:ln w="12700" cap="flat" cmpd="sng" algn="ctr">
              <a:solidFill>
                <a:srgbClr val="E6E6E6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 smtId="4294967295">
                <a:solidFill>
                  <a:srgbClr val="666666"/>
                </a:solidFill>
                <a:latin typeface="Arial" pitchFamily="34" charset="0"/>
                <a:ea typeface="+mn-ea"/>
                <a:cs typeface="+mn-cs"/>
              </a:defRPr>
            </a:pPr>
            <a:endParaRPr lang="fi-FI"/>
          </a:p>
        </c:txPr>
        <c:crossAx val="144346112"/>
        <c:crosses val="autoZero"/>
        <c:auto val="0"/>
        <c:lblAlgn val="ctr"/>
        <c:lblOffset val="100"/>
        <c:noMultiLvlLbl val="0"/>
      </c:catAx>
      <c:valAx>
        <c:axId val="144346112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 smtId="4294967295">
                <a:solidFill>
                  <a:srgbClr val="666666"/>
                </a:solidFill>
                <a:latin typeface="Arial" pitchFamily="34" charset="0"/>
                <a:ea typeface="+mn-ea"/>
                <a:cs typeface="+mn-cs"/>
              </a:defRPr>
            </a:pPr>
            <a:endParaRPr lang="fi-FI"/>
          </a:p>
        </c:txPr>
        <c:crossAx val="14434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 smtId="4294967295">
              <a:solidFill>
                <a:srgbClr val="333333"/>
              </a:solidFill>
              <a:latin typeface="Arial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E2D-40D2-8F08-DDFC121E9B0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E2D-40D2-8F08-DDFC121E9B0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E2D-40D2-8F08-DDFC121E9B0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E2D-40D2-8F08-DDFC121E9B0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E2D-40D2-8F08-DDFC121E9B0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0E2D-40D2-8F08-DDFC121E9B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Ennalta ilmoitettu vesikatkos</c:v>
                </c:pt>
                <c:pt idx="1">
                  <c:v>Ennalta ilmoittamaton vesikatkos</c:v>
                </c:pt>
                <c:pt idx="2">
                  <c:v>Vuoto</c:v>
                </c:pt>
                <c:pt idx="3">
                  <c:v>Vesimittarin vuoto</c:v>
                </c:pt>
                <c:pt idx="4">
                  <c:v>Jäteveteen liittyvä ongelma</c:v>
                </c:pt>
                <c:pt idx="5">
                  <c:v>Poikkeama veden laadussa (värissä, maussa, tuoksussa tms)</c:v>
                </c:pt>
                <c:pt idx="6">
                  <c:v>Jokin muu, mikä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0.56000000000000005</c:v>
                </c:pt>
                <c:pt idx="1">
                  <c:v>7.0000000000000007E-2</c:v>
                </c:pt>
                <c:pt idx="2">
                  <c:v>0.09</c:v>
                </c:pt>
                <c:pt idx="3">
                  <c:v>0.02</c:v>
                </c:pt>
                <c:pt idx="4">
                  <c:v>0.22</c:v>
                </c:pt>
                <c:pt idx="5">
                  <c:v>0.09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2D-40D2-8F08-DDFC121E9B07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E2D-40D2-8F08-DDFC121E9B0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E2D-40D2-8F08-DDFC121E9B0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E2D-40D2-8F08-DDFC121E9B0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E2D-40D2-8F08-DDFC121E9B0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E2D-40D2-8F08-DDFC121E9B07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0E2D-40D2-8F08-DDFC121E9B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Ennalta ilmoitettu vesikatkos</c:v>
                </c:pt>
                <c:pt idx="1">
                  <c:v>Ennalta ilmoittamaton vesikatkos</c:v>
                </c:pt>
                <c:pt idx="2">
                  <c:v>Vuoto</c:v>
                </c:pt>
                <c:pt idx="3">
                  <c:v>Vesimittarin vuoto</c:v>
                </c:pt>
                <c:pt idx="4">
                  <c:v>Jäteveteen liittyvä ongelma</c:v>
                </c:pt>
                <c:pt idx="5">
                  <c:v>Poikkeama veden laadussa (värissä, maussa, tuoksussa tms)</c:v>
                </c:pt>
                <c:pt idx="6">
                  <c:v>Jokin muu, mikä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0.63</c:v>
                </c:pt>
                <c:pt idx="1">
                  <c:v>0.2</c:v>
                </c:pt>
                <c:pt idx="2">
                  <c:v>0.1</c:v>
                </c:pt>
                <c:pt idx="3">
                  <c:v>0.01</c:v>
                </c:pt>
                <c:pt idx="4">
                  <c:v>0.11</c:v>
                </c:pt>
                <c:pt idx="5">
                  <c:v>0.08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E2D-40D2-8F08-DDFC121E9B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21783936"/>
        <c:axId val="221785472"/>
      </c:barChart>
      <c:catAx>
        <c:axId val="2217839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21785472"/>
        <c:crosses val="autoZero"/>
        <c:auto val="0"/>
        <c:lblAlgn val="ctr"/>
        <c:lblOffset val="100"/>
        <c:noMultiLvlLbl val="0"/>
      </c:catAx>
      <c:valAx>
        <c:axId val="221785472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2178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FB6-4CC9-9C6A-74A5EB54D9A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21%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FB6-4CC9-9C6A-74A5EB54D9A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FB6-4CC9-9C6A-74A5EB54D9A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FB6-4CC9-9C6A-74A5EB54D9A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FB6-4CC9-9C6A-74A5EB54D9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 smtId="4294967295">
                    <a:solidFill>
                      <a:srgbClr val="FFFFFF"/>
                    </a:solidFill>
                    <a:latin typeface="Arial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Sain tekstiviestin</c:v>
                </c:pt>
                <c:pt idx="1">
                  <c:v>Katsoin häiriökartalta</c:v>
                </c:pt>
                <c:pt idx="2">
                  <c:v>Alueelle jaetusta viestilapusta</c:v>
                </c:pt>
                <c:pt idx="3">
                  <c:v>Taloyhtiöltä</c:v>
                </c:pt>
                <c:pt idx="4">
                  <c:v>Perheenjäseneltä, naapurilta tai tuttavalta</c:v>
                </c:pt>
                <c:pt idx="5">
                  <c:v>Huomasin itse</c:v>
                </c:pt>
                <c:pt idx="6">
                  <c:v>Muualta, mistä?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0.43</c:v>
                </c:pt>
                <c:pt idx="1">
                  <c:v>0</c:v>
                </c:pt>
                <c:pt idx="2">
                  <c:v>0.21</c:v>
                </c:pt>
                <c:pt idx="3">
                  <c:v>0.02</c:v>
                </c:pt>
                <c:pt idx="4">
                  <c:v>0.09</c:v>
                </c:pt>
                <c:pt idx="5">
                  <c:v>0.39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FB6-4CC9-9C6A-74A5EB54D9AE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FB6-4CC9-9C6A-74A5EB54D9A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FB6-4CC9-9C6A-74A5EB54D9A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0FB6-4CC9-9C6A-74A5EB54D9A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FB6-4CC9-9C6A-74A5EB54D9A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12%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FB6-4CC9-9C6A-74A5EB54D9A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31%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0FB6-4CC9-9C6A-74A5EB54D9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 smtId="4294967295">
                    <a:solidFill>
                      <a:srgbClr val="FFFFFF"/>
                    </a:solidFill>
                    <a:latin typeface="Arial" pitchFamily="34" charset="0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Sheet1!$C$2:$C$8</c:f>
              <c:strCache>
                <c:ptCount val="7"/>
                <c:pt idx="0">
                  <c:v>Sain tekstiviestin</c:v>
                </c:pt>
                <c:pt idx="1">
                  <c:v>Katsoin häiriökartalta</c:v>
                </c:pt>
                <c:pt idx="2">
                  <c:v>Alueelle jaetusta viestilapusta</c:v>
                </c:pt>
                <c:pt idx="3">
                  <c:v>Taloyhtiöltä</c:v>
                </c:pt>
                <c:pt idx="4">
                  <c:v>Perheenjäseneltä, naapurilta tai tuttavalta</c:v>
                </c:pt>
                <c:pt idx="5">
                  <c:v>Huomasin itse</c:v>
                </c:pt>
                <c:pt idx="6">
                  <c:v>Muualta, mistä?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0.49</c:v>
                </c:pt>
                <c:pt idx="1">
                  <c:v>0.08</c:v>
                </c:pt>
                <c:pt idx="2">
                  <c:v>0.19</c:v>
                </c:pt>
                <c:pt idx="3">
                  <c:v>0.05</c:v>
                </c:pt>
                <c:pt idx="4">
                  <c:v>0.12</c:v>
                </c:pt>
                <c:pt idx="5">
                  <c:v>0.31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FB6-4CC9-9C6A-74A5EB54D9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2288896"/>
        <c:axId val="222167808"/>
      </c:barChart>
      <c:catAx>
        <c:axId val="222288896"/>
        <c:scaling>
          <c:orientation val="maxMin"/>
        </c:scaling>
        <c:delete val="0"/>
        <c:axPos val="l"/>
        <c:majorGridlines>
          <c:spPr>
            <a:ln w="12700" cap="flat" cmpd="sng" algn="ctr">
              <a:solidFill>
                <a:srgbClr val="E6E6E6"/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 smtId="4294967295">
                <a:solidFill>
                  <a:srgbClr val="666666"/>
                </a:solidFill>
                <a:latin typeface="Arial" pitchFamily="34" charset="0"/>
                <a:ea typeface="+mn-ea"/>
                <a:cs typeface="+mn-cs"/>
              </a:defRPr>
            </a:pPr>
            <a:endParaRPr lang="fi-FI"/>
          </a:p>
        </c:txPr>
        <c:crossAx val="222167808"/>
        <c:crosses val="autoZero"/>
        <c:auto val="0"/>
        <c:lblAlgn val="ctr"/>
        <c:lblOffset val="100"/>
        <c:noMultiLvlLbl val="0"/>
      </c:catAx>
      <c:valAx>
        <c:axId val="222167808"/>
        <c:scaling>
          <c:orientation val="minMax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%" sourceLinked="0"/>
        <c:majorTickMark val="out"/>
        <c:minorTickMark val="none"/>
        <c:tickLblPos val="high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 smtId="4294967295">
                <a:solidFill>
                  <a:srgbClr val="666666"/>
                </a:solidFill>
                <a:latin typeface="Arial" pitchFamily="34" charset="0"/>
                <a:ea typeface="+mn-ea"/>
                <a:cs typeface="+mn-cs"/>
              </a:defRPr>
            </a:pPr>
            <a:endParaRPr lang="fi-FI"/>
          </a:p>
        </c:txPr>
        <c:crossAx val="222288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 smtId="4294967295">
              <a:solidFill>
                <a:srgbClr val="333333"/>
              </a:solidFill>
              <a:latin typeface="Arial" pitchFamily="34" charset="0"/>
              <a:ea typeface="+mn-ea"/>
              <a:cs typeface="+mn-cs"/>
            </a:defRPr>
          </a:pPr>
          <a:endParaRPr lang="fi-FI"/>
        </a:p>
      </c:txPr>
    </c:legend>
    <c:plotVisOnly val="1"/>
    <c:dispBlanksAs val="zero"/>
    <c:showDLblsOverMax val="1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400" smtId="4294967295"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Häiriöstä tiedotettiin riittävästi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073-42DF-B495-7A8BA0D5E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10%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073-42DF-B495-7A8BA0D5E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0.13</c:v>
                </c:pt>
                <c:pt idx="1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73-42DF-B495-7A8BA0D5E5D8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11%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0073-42DF-B495-7A8BA0D5E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073-42DF-B495-7A8BA0D5E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0.11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073-42DF-B495-7A8BA0D5E5D8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0073-42DF-B495-7A8BA0D5E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0073-42DF-B495-7A8BA0D5E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0.13</c:v>
                </c:pt>
                <c:pt idx="1">
                  <c:v>0.14000000000000001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73-42DF-B495-7A8BA0D5E5D8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7%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0073-42DF-B495-7A8BA0D5E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23%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073-42DF-B495-7A8BA0D5E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7.0000000000000007E-2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073-42DF-B495-7A8BA0D5E5D8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0073-42DF-B495-7A8BA0D5E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0073-42DF-B495-7A8BA0D5E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0.56000000000000005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073-42DF-B495-7A8BA0D5E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2323456"/>
        <c:axId val="222324992"/>
      </c:barChart>
      <c:catAx>
        <c:axId val="222323456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2324992"/>
        <c:crosses val="autoZero"/>
        <c:auto val="0"/>
        <c:lblAlgn val="ctr"/>
        <c:lblOffset val="100"/>
        <c:noMultiLvlLbl val="0"/>
      </c:catAx>
      <c:valAx>
        <c:axId val="22232499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2323456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fi-FI"/>
              <a:t>Häiriö korjattiin ennakkotiedon mukaisessa aikataulussa</a:t>
            </a:r>
          </a:p>
        </c:rich>
      </c:tx>
      <c:overlay val="0"/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Täysin eri mieltä</c:v>
                </c:pt>
              </c:strCache>
            </c:strRef>
          </c:tx>
          <c:spPr>
            <a:solidFill>
              <a:srgbClr val="234C5A"/>
            </a:solidFill>
            <a:ln>
              <a:solidFill>
                <a:srgbClr val="234C5A"/>
              </a:solidFill>
            </a:ln>
          </c:spPr>
          <c:invertIfNegative val="0"/>
          <c:dLbls>
            <c:dLbl>
              <c:idx val="0"/>
              <c:layout>
                <c:manualLayout>
                  <c:x val="1.3207547169811321E-2"/>
                  <c:y val="3.750019685039369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753-4956-9ABB-778D525D8E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753-4956-9ABB-778D525D8E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Sheet1!$D$2:$D$3</c:f>
              <c:numCache>
                <c:formatCode>General</c:formatCode>
                <c:ptCount val="2"/>
                <c:pt idx="0">
                  <c:v>0.04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53-4956-9ABB-778D525D8E36}"/>
            </c:ext>
          </c:extLst>
        </c:ser>
        <c:ser>
          <c:idx val="1"/>
          <c:order val="1"/>
          <c:tx>
            <c:strRef>
              <c:f>Sheet1!$E$1</c:f>
              <c:strCache>
                <c:ptCount val="1"/>
                <c:pt idx="0">
                  <c:v>Jonkin verran eri mieltä</c:v>
                </c:pt>
              </c:strCache>
            </c:strRef>
          </c:tx>
          <c:spPr>
            <a:solidFill>
              <a:srgbClr val="F26923"/>
            </a:solidFill>
            <a:ln>
              <a:solidFill>
                <a:srgbClr val="F2692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753-4956-9ABB-778D525D8E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1753-4956-9ABB-778D525D8E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Sheet1!$E$2:$E$3</c:f>
              <c:numCache>
                <c:formatCode>General</c:formatCode>
                <c:ptCount val="2"/>
                <c:pt idx="0">
                  <c:v>0.04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53-4956-9ABB-778D525D8E36}"/>
            </c:ext>
          </c:extLst>
        </c:ser>
        <c:ser>
          <c:idx val="2"/>
          <c:order val="2"/>
          <c:tx>
            <c:strRef>
              <c:f>Sheet1!$F$1</c:f>
              <c:strCache>
                <c:ptCount val="1"/>
                <c:pt idx="0">
                  <c:v>Ei samaa eikä eri mieltä</c:v>
                </c:pt>
              </c:strCache>
            </c:strRef>
          </c:tx>
          <c:spPr>
            <a:solidFill>
              <a:srgbClr val="44A753"/>
            </a:solidFill>
            <a:ln>
              <a:solidFill>
                <a:srgbClr val="44A753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15%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1753-4956-9ABB-778D525D8E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753-4956-9ABB-778D525D8E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Sheet1!$F$2:$F$3</c:f>
              <c:numCache>
                <c:formatCode>General</c:formatCode>
                <c:ptCount val="2"/>
                <c:pt idx="0">
                  <c:v>0.15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753-4956-9ABB-778D525D8E36}"/>
            </c:ext>
          </c:extLst>
        </c:ser>
        <c:ser>
          <c:idx val="3"/>
          <c:order val="3"/>
          <c:tx>
            <c:strRef>
              <c:f>Sheet1!$G$1</c:f>
              <c:strCache>
                <c:ptCount val="1"/>
                <c:pt idx="0">
                  <c:v>Jonkin verran samaa mieltä</c:v>
                </c:pt>
              </c:strCache>
            </c:strRef>
          </c:tx>
          <c:spPr>
            <a:solidFill>
              <a:srgbClr val="C08A02"/>
            </a:solidFill>
            <a:ln>
              <a:solidFill>
                <a:srgbClr val="C08A02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19%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753-4956-9ABB-778D525D8E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16%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1753-4956-9ABB-778D525D8E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Sheet1!$G$2:$G$3</c:f>
              <c:numCache>
                <c:formatCode>General</c:formatCode>
                <c:ptCount val="2"/>
                <c:pt idx="0">
                  <c:v>0.19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753-4956-9ABB-778D525D8E36}"/>
            </c:ext>
          </c:extLst>
        </c:ser>
        <c:ser>
          <c:idx val="4"/>
          <c:order val="4"/>
          <c:tx>
            <c:strRef>
              <c:f>Sheet1!$H$1</c:f>
              <c:strCache>
                <c:ptCount val="1"/>
                <c:pt idx="0">
                  <c:v>Täysin samaa mieltä</c:v>
                </c:pt>
              </c:strCache>
            </c:strRef>
          </c:tx>
          <c:spPr>
            <a:solidFill>
              <a:srgbClr val="22A1B4"/>
            </a:solidFill>
            <a:ln>
              <a:solidFill>
                <a:srgbClr val="22A1B4"/>
              </a:solidFill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1753-4956-9ABB-778D525D8E3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58%</a:t>
                    </a:r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1753-4956-9ABB-778D525D8E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smtId="4294967295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Sheet1!$C$2:$C$3</c:f>
              <c:numCache>
                <c:formatCode>General</c:formatCode>
                <c:ptCount val="2"/>
                <c:pt idx="0">
                  <c:v>2023</c:v>
                </c:pt>
                <c:pt idx="1">
                  <c:v>2021</c:v>
                </c:pt>
              </c:numCache>
            </c:numRef>
          </c:cat>
          <c:val>
            <c:numRef>
              <c:f>Sheet1!$H$2:$H$3</c:f>
              <c:numCache>
                <c:formatCode>General</c:formatCode>
                <c:ptCount val="2"/>
                <c:pt idx="0">
                  <c:v>0.57999999999999996</c:v>
                </c:pt>
                <c:pt idx="1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753-4956-9ABB-778D525D8E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2419584"/>
        <c:axId val="224616832"/>
      </c:barChart>
      <c:catAx>
        <c:axId val="222419584"/>
        <c:scaling>
          <c:orientation val="maxMin"/>
        </c:scaling>
        <c:delete val="0"/>
        <c:axPos val="l"/>
        <c:majorGridlines>
          <c:spPr>
            <a:ln w="12700">
              <a:solidFill>
                <a:srgbClr val="E6E6E6"/>
              </a:solidFill>
            </a:ln>
          </c:spPr>
        </c:majorGridlines>
        <c:numFmt formatCode="General" sourceLinked="1"/>
        <c:majorTickMark val="out"/>
        <c:minorTickMark val="none"/>
        <c:tickLblPos val="low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4616832"/>
        <c:crosses val="autoZero"/>
        <c:auto val="0"/>
        <c:lblAlgn val="ctr"/>
        <c:lblOffset val="100"/>
        <c:noMultiLvlLbl val="0"/>
      </c:catAx>
      <c:valAx>
        <c:axId val="224616832"/>
        <c:scaling>
          <c:orientation val="minMax"/>
          <c:max val="1"/>
          <c:min val="0"/>
        </c:scaling>
        <c:delete val="0"/>
        <c:axPos val="t"/>
        <c:majorGridlines/>
        <c:numFmt formatCode="0%" sourceLinked="0"/>
        <c:majorTickMark val="out"/>
        <c:minorTickMark val="none"/>
        <c:tickLblPos val="high"/>
        <c:txPr>
          <a:bodyPr/>
          <a:lstStyle/>
          <a:p>
            <a:pPr>
              <a:defRPr sz="1400" smtId="4294967295">
                <a:solidFill>
                  <a:srgbClr val="666666"/>
                </a:solidFill>
                <a:latin typeface="Arial" pitchFamily="34" charset="0"/>
              </a:defRPr>
            </a:pPr>
            <a:endParaRPr lang="fi-FI"/>
          </a:p>
        </c:txPr>
        <c:crossAx val="22241958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400" smtId="4294967295">
              <a:solidFill>
                <a:srgbClr val="333333"/>
              </a:solidFill>
              <a:latin typeface="Arial" pitchFamily="34" charset="0"/>
            </a:defRPr>
          </a:pPr>
          <a:endParaRPr lang="fi-FI"/>
        </a:p>
      </c:txPr>
    </c:legend>
    <c:plotVisOnly val="1"/>
    <c:dispBlanksAs val="zero"/>
    <c:showDLblsOverMax val="1"/>
  </c:chart>
  <c:txPr>
    <a:bodyPr/>
    <a:lstStyle/>
    <a:p>
      <a:pPr>
        <a:defRPr sz="1400" smtId="4294967295"/>
      </a:pPr>
      <a:endParaRPr lang="fi-FI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rawing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image" Target="../media/image3.png"/></Relationships>
</file>

<file path=ppt/drawing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5.png"/></Relationships>
</file>

<file path=ppt/drawing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0.08836</cdr:x>
      <cdr:y>0.17103</cdr:y>
    </cdr:from>
    <cdr:to>
      <cdr:x>0.16687</cdr:x>
      <cdr:y>0.22773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9E8DAC-1599-C7F3-D349-40AC234BC053}"/>
            </a:ext>
          </a:extLst>
        </cdr:cNvPr>
        <cdr:cNvSpPr txBox="1"/>
      </cdr:nvSpPr>
      <cdr:spPr>
        <a:xfrm xmlns:a="http://schemas.openxmlformats.org/drawingml/2006/main">
          <a:off x="729432" y="868824"/>
          <a:ext cx="64807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 dirty="0">
              <a:solidFill>
                <a:schemeClr val="bg1"/>
              </a:solidFill>
            </a:rPr>
            <a:t>(55 </a:t>
          </a:r>
          <a:r>
            <a:rPr lang="fi-FI" sz="1100" dirty="0" err="1">
              <a:solidFill>
                <a:schemeClr val="bg1"/>
              </a:solidFill>
            </a:rPr>
            <a:t>vast</a:t>
          </a:r>
          <a:r>
            <a:rPr lang="fi-FI" sz="1100" dirty="0">
              <a:solidFill>
                <a:schemeClr val="bg1"/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0.12325</cdr:x>
      <cdr:y>0.28443</cdr:y>
    </cdr:from>
    <cdr:to>
      <cdr:x>0.23402</cdr:x>
      <cdr:y>0.34113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D78E2D0C-A571-F33C-8736-34B6054B822F}"/>
            </a:ext>
          </a:extLst>
        </cdr:cNvPr>
        <cdr:cNvSpPr txBox="1"/>
      </cdr:nvSpPr>
      <cdr:spPr>
        <a:xfrm xmlns:a="http://schemas.openxmlformats.org/drawingml/2006/main">
          <a:off x="1017464" y="1444888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0.13198</cdr:x>
      <cdr:y>0.2986</cdr:y>
    </cdr:from>
    <cdr:to>
      <cdr:x>0.21048</cdr:x>
      <cdr:y>0.34113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BB887762-F009-1974-81E4-041879F0592B}"/>
            </a:ext>
          </a:extLst>
        </cdr:cNvPr>
        <cdr:cNvSpPr txBox="1"/>
      </cdr:nvSpPr>
      <cdr:spPr>
        <a:xfrm xmlns:a="http://schemas.openxmlformats.org/drawingml/2006/main">
          <a:off x="1089472" y="1516896"/>
          <a:ext cx="648072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dirty="0">
              <a:solidFill>
                <a:schemeClr val="bg1"/>
              </a:solidFill>
            </a:rPr>
            <a:t>(112 </a:t>
          </a:r>
          <a:r>
            <a:rPr lang="fi-FI" dirty="0" err="1">
              <a:solidFill>
                <a:schemeClr val="bg1"/>
              </a:solidFill>
            </a:rPr>
            <a:t>vast</a:t>
          </a:r>
          <a:r>
            <a:rPr lang="fi-FI" dirty="0">
              <a:solidFill>
                <a:schemeClr val="bg1"/>
              </a:solidFill>
            </a:rPr>
            <a:t>)</a:t>
          </a:r>
          <a:endParaRPr lang="fi-FI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0.51579</cdr:x>
      <cdr:y>0.56792</cdr:y>
    </cdr:from>
    <cdr:to>
      <cdr:x>0.62656</cdr:x>
      <cdr:y>0.62462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A9AA523E-314A-4686-F696-D023F1C62778}"/>
            </a:ext>
          </a:extLst>
        </cdr:cNvPr>
        <cdr:cNvSpPr txBox="1"/>
      </cdr:nvSpPr>
      <cdr:spPr>
        <a:xfrm xmlns:a="http://schemas.openxmlformats.org/drawingml/2006/main">
          <a:off x="4257824" y="2885048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 dirty="0">
              <a:solidFill>
                <a:schemeClr val="bg1"/>
              </a:solidFill>
            </a:rPr>
            <a:t>(439 </a:t>
          </a:r>
          <a:r>
            <a:rPr lang="fi-FI" sz="1100" dirty="0" err="1">
              <a:solidFill>
                <a:schemeClr val="bg1"/>
              </a:solidFill>
            </a:rPr>
            <a:t>vast</a:t>
          </a:r>
          <a:r>
            <a:rPr lang="fi-FI" sz="1100" dirty="0">
              <a:solidFill>
                <a:schemeClr val="bg1"/>
              </a:solidFill>
            </a:rPr>
            <a:t>)</a:t>
          </a:r>
        </a:p>
      </cdr:txBody>
    </cdr:sp>
  </cdr:relSizeAnchor>
  <cdr:relSizeAnchor xmlns:cdr="http://schemas.openxmlformats.org/drawingml/2006/chartDrawing">
    <cdr:from>
      <cdr:x>0.4809</cdr:x>
      <cdr:y>0.68132</cdr:y>
    </cdr:from>
    <cdr:to>
      <cdr:x>0.59429</cdr:x>
      <cdr:y>0.73802</cdr:y>
    </cdr:to>
    <cdr:sp macro="" textlink="">
      <cdr:nvSpPr>
        <cdr:cNvPr id="6" name="TextBox 5">
          <a:extLst xmlns:a="http://schemas.openxmlformats.org/drawingml/2006/main">
            <a:ext uri="{FF2B5EF4-FFF2-40B4-BE49-F238E27FC236}">
              <a16:creationId xmlns:a16="http://schemas.microsoft.com/office/drawing/2014/main" id="{D55E7BAA-868F-844E-5372-E11CCCBD8340}"/>
            </a:ext>
          </a:extLst>
        </cdr:cNvPr>
        <cdr:cNvSpPr txBox="1"/>
      </cdr:nvSpPr>
      <cdr:spPr>
        <a:xfrm xmlns:a="http://schemas.openxmlformats.org/drawingml/2006/main">
          <a:off x="3969792" y="3461112"/>
          <a:ext cx="93610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i-FI" sz="1100" dirty="0"/>
        </a:p>
      </cdr:txBody>
    </cdr:sp>
  </cdr:relSizeAnchor>
  <cdr:relSizeAnchor xmlns:cdr="http://schemas.openxmlformats.org/drawingml/2006/chartDrawing">
    <cdr:from>
      <cdr:x>0.51579</cdr:x>
      <cdr:y>0.6955</cdr:y>
    </cdr:from>
    <cdr:to>
      <cdr:x>0.62656</cdr:x>
      <cdr:y>0.7522</cdr:y>
    </cdr:to>
    <cdr:sp macro="" textlink="">
      <cdr:nvSpPr>
        <cdr:cNvPr id="7" name="TextBox 6">
          <a:extLst xmlns:a="http://schemas.openxmlformats.org/drawingml/2006/main">
            <a:ext uri="{FF2B5EF4-FFF2-40B4-BE49-F238E27FC236}">
              <a16:creationId xmlns:a16="http://schemas.microsoft.com/office/drawing/2014/main" id="{47314278-2B80-D04E-FB13-1D0EF179113B}"/>
            </a:ext>
          </a:extLst>
        </cdr:cNvPr>
        <cdr:cNvSpPr txBox="1"/>
      </cdr:nvSpPr>
      <cdr:spPr>
        <a:xfrm xmlns:a="http://schemas.openxmlformats.org/drawingml/2006/main">
          <a:off x="4257824" y="353312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i-FI" sz="1100" dirty="0">
              <a:solidFill>
                <a:schemeClr val="bg1"/>
              </a:solidFill>
            </a:rPr>
            <a:t>(421 </a:t>
          </a:r>
          <a:r>
            <a:rPr lang="fi-FI" sz="1100" dirty="0" err="1">
              <a:solidFill>
                <a:schemeClr val="bg1"/>
              </a:solidFill>
            </a:rPr>
            <a:t>vast</a:t>
          </a:r>
          <a:r>
            <a:rPr lang="fi-FI" sz="1100" dirty="0">
              <a:solidFill>
                <a:schemeClr val="bg1"/>
              </a:solidFill>
            </a:rPr>
            <a:t>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0.78989</cdr:x>
      <cdr:y>0.37854</cdr:y>
    </cdr:from>
    <cdr:to>
      <cdr:x>0.92574</cdr:x>
      <cdr:y>0.55854</cdr:y>
    </cdr:to>
    <cdr:pic>
      <cdr:nvPicPr>
        <cdr:cNvPr id="2" name="Graphic 11" descr="Smiling with hearts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5D93BB15-4544-55F0-9031-D45FD93946E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316731" y="1922983"/>
          <a:ext cx="914406" cy="91440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0.09767</cdr:x>
      <cdr:y>0.38913</cdr:y>
    </cdr:from>
    <cdr:to>
      <cdr:x>0.23352</cdr:x>
      <cdr:y>0.56913</cdr:y>
    </cdr:to>
    <cdr:pic>
      <cdr:nvPicPr>
        <cdr:cNvPr id="3" name="Graphic 6" descr="Angry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D43F000C-8331-55D0-7FF0-CC51F5B60B17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4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57424" y="1976760"/>
          <a:ext cx="914400" cy="914400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0.79743</cdr:x>
      <cdr:y>0.38854</cdr:y>
    </cdr:from>
    <cdr:to>
      <cdr:x>0.93328</cdr:x>
      <cdr:y>0.56854</cdr:y>
    </cdr:to>
    <cdr:pic>
      <cdr:nvPicPr>
        <cdr:cNvPr id="2" name="Graphic 11" descr="Smiling with hearts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4A02E666-CC72-B83E-B790-BD61C353C0C6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367531" y="1973783"/>
          <a:ext cx="914406" cy="914400"/>
        </a:xfrm>
        <a:prstGeom xmlns:a="http://schemas.openxmlformats.org/drawingml/2006/main" prst="rect">
          <a:avLst/>
        </a:prstGeom>
      </cdr:spPr>
    </cdr:pic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0.09628</cdr:x>
      <cdr:y>0.38968</cdr:y>
    </cdr:from>
    <cdr:to>
      <cdr:x>0.23213</cdr:x>
      <cdr:y>0.56968</cdr:y>
    </cdr:to>
    <cdr:pic>
      <cdr:nvPicPr>
        <cdr:cNvPr id="2" name="Graphic 6" descr="Angry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2A944A43-A798-C08A-2E5B-76652A07E7C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48072" y="1979563"/>
          <a:ext cx="914400" cy="914400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0.79165</cdr:x>
      <cdr:y>0.37777</cdr:y>
    </cdr:from>
    <cdr:to>
      <cdr:x>0.9275</cdr:x>
      <cdr:y>0.55777</cdr:y>
    </cdr:to>
    <cdr:pic>
      <cdr:nvPicPr>
        <cdr:cNvPr id="2" name="Graphic 11" descr="Smiling with hearts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CBA30065-1442-5EB3-1A4F-6C1F2AEB03D4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2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5328592" y="1919064"/>
          <a:ext cx="914406" cy="914400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0.09628</cdr:x>
      <cdr:y>0.41</cdr:y>
    </cdr:from>
    <cdr:to>
      <cdr:x>0.23213</cdr:x>
      <cdr:y>0.59</cdr:y>
    </cdr:to>
    <cdr:pic>
      <cdr:nvPicPr>
        <cdr:cNvPr id="3" name="Graphic 6" descr="Angry face outline with solid fill">
          <a:extLst xmlns:a="http://schemas.openxmlformats.org/drawingml/2006/main">
            <a:ext uri="{FF2B5EF4-FFF2-40B4-BE49-F238E27FC236}">
              <a16:creationId xmlns:a16="http://schemas.microsoft.com/office/drawing/2014/main" id="{7176E50C-BA9B-0D34-0946-D7AAA1B78653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3">
          <a:extLst>
            <a:ext uri="{28A0092B-C50C-407E-A947-70E740481C1C}">
              <a14:useLocalDpi xmlns:a14="http://schemas.microsoft.com/office/drawing/2010/main" val="0"/>
            </a:ext>
            <a:ext uri="{96DAC541-7B7A-43D3-8B79-37D633B846F1}">
              <asvg:svgBlip xmlns:asvg="http://schemas.microsoft.com/office/drawing/2016/SVG/main" r:embed="rId4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648072" y="2082800"/>
          <a:ext cx="914400" cy="914400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E8F46-BEAA-4400-8FD4-B9FCDD7C9C40}" type="datetimeFigureOut">
              <a:rPr lang="fi-FI" smtClean="0"/>
              <a:t>6.2.2024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98573-3C3B-4924-8293-F0819E38B6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897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8AD0B-6EBF-46A4-AE19-5A8916BE1640}" type="slidenum">
              <a:rPr lang="fi-FI" smtClean="0"/>
              <a:pPr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0184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68AD0B-6EBF-46A4-AE19-5A8916BE1640}" type="slidenum">
              <a:rPr lang="fi-FI" smtClean="0"/>
              <a:pPr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7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C249E9A-6EBA-413D-B8C0-7C46952B3D1E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DCD6042-1A9B-4D84-9C3C-F5EB4A30942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B19AE79-3A6E-4F53-8435-C8F325C529E1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3D08E50-5CE6-46F2-B890-4624C6276324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3609C14-934F-44C4-9ACA-1A531AA5EB9B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952625A3-7E9E-44C2-BFCE-1E3DBFED5222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CD96B9DE-A99E-417A-B59B-33597D8B84C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07A2C497-A4B3-4819-9EB4-8D5C2F3C10C7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B4B467B0-2B15-41BE-B26B-060EC02B6E30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289D99C8-8008-4172-A081-E91C0F9D082F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1F7164F0-D84F-45FF-9A0F-6262E3FA46B8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  <a:t>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635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ctr"/>
          <a:lstStyle/>
          <a:p>
            <a:pPr algn="ctr"/>
            <a:r>
              <a:rPr lang="fi-FI" sz="2200" b="1" i="0" u="none" dirty="0">
                <a:solidFill>
                  <a:srgbClr val="333333"/>
                </a:solidFill>
                <a:latin typeface="Arial"/>
              </a:rPr>
              <a:t>Vihdin Vesi</a:t>
            </a:r>
          </a:p>
          <a:p>
            <a:pPr algn="ctr"/>
            <a:r>
              <a:rPr lang="fi-FI" sz="2200" b="1" dirty="0">
                <a:latin typeface="Arial"/>
              </a:rPr>
              <a:t>Asiakaskysely 2023</a:t>
            </a:r>
            <a:endParaRPr lang="fi-FI" sz="1600" b="0" i="0" u="none" dirty="0">
              <a:solidFill>
                <a:srgbClr val="333333"/>
              </a:solidFill>
              <a:latin typeface="Arial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980FF2E-B14A-8E71-B207-099FA0E4B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12227" y="908720"/>
            <a:ext cx="2934179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Jos, </a:t>
            </a:r>
            <a:r>
              <a:rPr sz="1600" b="1" i="0" u="none" dirty="0" err="1">
                <a:latin typeface="Arial" pitchFamily="34" charset="0"/>
              </a:rPr>
              <a:t>niin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mikä</a:t>
            </a:r>
            <a:r>
              <a:rPr sz="1600" b="1" i="0" u="none" dirty="0">
                <a:latin typeface="Arial" pitchFamily="34" charset="0"/>
              </a:rPr>
              <a:t>?</a:t>
            </a:r>
            <a:r>
              <a:rPr lang="fi-FI" sz="1600" b="1" i="0" u="none" dirty="0">
                <a:latin typeface="Arial" pitchFamily="34" charset="0"/>
              </a:rPr>
              <a:t> </a:t>
            </a:r>
            <a:endParaRPr sz="1600" b="1" i="0" u="none" dirty="0">
              <a:latin typeface="Arial" pitchFamily="34" charset="0"/>
            </a:endParaRP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D166F258-939C-2FFC-505C-BB55E1C38E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9947894"/>
              </p:ext>
            </p:extLst>
          </p:nvPr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HÄIRIÖTILANTEET</a:t>
            </a:r>
          </a:p>
          <a:p>
            <a:r>
              <a:rPr sz="1600" b="1" i="0" u="none" dirty="0" err="1">
                <a:latin typeface="Arial" pitchFamily="34" charset="0"/>
              </a:rPr>
              <a:t>Mitä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kautta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sait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tiedon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häiriötilanteesta</a:t>
            </a:r>
            <a:r>
              <a:rPr sz="1600" b="1" i="0" u="none" dirty="0">
                <a:latin typeface="Arial" pitchFamily="34" charset="0"/>
              </a:rPr>
              <a:t>?</a:t>
            </a:r>
            <a:r>
              <a:rPr lang="fi-FI" sz="1600" b="1" i="0" u="none" dirty="0">
                <a:latin typeface="Arial" pitchFamily="34" charset="0"/>
              </a:rPr>
              <a:t> </a:t>
            </a:r>
          </a:p>
          <a:p>
            <a:r>
              <a:rPr lang="fi-FI" sz="1200" b="1" i="0" u="none" dirty="0">
                <a:latin typeface="Arial" pitchFamily="34" charset="0"/>
              </a:rPr>
              <a:t>(% vastaajista/vaihtoehto; useamman vaihtoehdon valinta oli mahdollista kyselyssä)</a:t>
            </a:r>
            <a:endParaRPr sz="1200" b="1" i="0" u="none" dirty="0">
              <a:latin typeface="Arial" pitchFamily="34" charset="0"/>
            </a:endParaRP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F8A14DCB-21DB-8193-8CB2-25132C04C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97073163"/>
              </p:ext>
            </p:extLst>
          </p:nvPr>
        </p:nvGraphicFramePr>
        <p:xfrm>
          <a:off x="254000" y="109220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HÄIRIÖTILANTEET</a:t>
            </a:r>
          </a:p>
          <a:p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vesihuoltolaitos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onnistui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häiriötilanteen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hoitamisessa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33CD54DF-8828-1DF9-53AE-FFF6C99050BB}"/>
              </a:ext>
            </a:extLst>
          </p:cNvPr>
          <p:cNvGraphicFramePr/>
          <p:nvPr/>
        </p:nvGraphicFramePr>
        <p:xfrm>
          <a:off x="254000" y="10922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BA4D966E-0E6D-035F-46D9-800ACBE33A88}"/>
              </a:ext>
            </a:extLst>
          </p:cNvPr>
          <p:cNvSpPr/>
          <p:nvPr/>
        </p:nvSpPr>
        <p:spPr>
          <a:xfrm>
            <a:off x="254000" y="254000"/>
            <a:ext cx="116840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HÄIRIÖTILANTEET</a:t>
            </a:r>
          </a:p>
          <a:p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vesihuoltolaitos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onnistui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häiriötilanteen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hoitamisessa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5AA8DC98-9387-B4CA-9E5C-78BC6C10F8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7928182"/>
              </p:ext>
            </p:extLst>
          </p:nvPr>
        </p:nvGraphicFramePr>
        <p:xfrm>
          <a:off x="254000" y="1124744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32E2A0CF-38A7-7D72-06C8-18DEBE470940}"/>
              </a:ext>
            </a:extLst>
          </p:cNvPr>
          <p:cNvSpPr/>
          <p:nvPr/>
        </p:nvSpPr>
        <p:spPr>
          <a:xfrm>
            <a:off x="254000" y="254000"/>
            <a:ext cx="116840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HÄIRIÖTILANTEET</a:t>
            </a:r>
          </a:p>
          <a:p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vesihuoltolaitos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onnistui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häiriötilanteen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hoitamisessa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CB79366C-A6FC-14BC-C317-71796AD172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7220669"/>
              </p:ext>
            </p:extLst>
          </p:nvPr>
        </p:nvGraphicFramePr>
        <p:xfrm>
          <a:off x="407368" y="1124744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MITTAROINTI JA LASKUTUS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22D5738C-CEC5-5907-F347-B33C5975BF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9208619"/>
              </p:ext>
            </p:extLst>
          </p:nvPr>
        </p:nvGraphicFramePr>
        <p:xfrm>
          <a:off x="254000" y="10922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13C24FBC-C450-2CEA-6078-3BBAA43296B7}"/>
              </a:ext>
            </a:extLst>
          </p:cNvPr>
          <p:cNvSpPr/>
          <p:nvPr/>
        </p:nvSpPr>
        <p:spPr>
          <a:xfrm>
            <a:off x="254000" y="254000"/>
            <a:ext cx="11684000" cy="243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MITTAROINTI JA LASKUTUS</a:t>
            </a:r>
          </a:p>
        </p:txBody>
      </p:sp>
      <p:graphicFrame>
        <p:nvGraphicFramePr>
          <p:cNvPr id="4" name="ChartObject">
            <a:extLst>
              <a:ext uri="{FF2B5EF4-FFF2-40B4-BE49-F238E27FC236}">
                <a16:creationId xmlns:a16="http://schemas.microsoft.com/office/drawing/2014/main" id="{97CFA488-9875-1750-5EB1-F672681576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245748"/>
              </p:ext>
            </p:extLst>
          </p:nvPr>
        </p:nvGraphicFramePr>
        <p:xfrm>
          <a:off x="407368" y="1124744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Graphic 6" descr="Angry face outline with solid fill">
            <a:extLst>
              <a:ext uri="{FF2B5EF4-FFF2-40B4-BE49-F238E27FC236}">
                <a16:creationId xmlns:a16="http://schemas.microsoft.com/office/drawing/2014/main" id="{2A944A43-A798-C08A-2E5B-76652A07E7C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7448" y="3140968"/>
            <a:ext cx="914400" cy="9144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283AA3F2-5002-9691-20DD-0BAFF2653954}"/>
              </a:ext>
            </a:extLst>
          </p:cNvPr>
          <p:cNvSpPr/>
          <p:nvPr/>
        </p:nvSpPr>
        <p:spPr>
          <a:xfrm>
            <a:off x="254000" y="254000"/>
            <a:ext cx="116840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MITTAROINTI JA LASKUTUS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97D85448-020F-F3A3-FD89-9B48E2FA14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0506115"/>
              </p:ext>
            </p:extLst>
          </p:nvPr>
        </p:nvGraphicFramePr>
        <p:xfrm>
          <a:off x="407368" y="8890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Graphic 11" descr="Smiling with hearts face outline with solid fill">
            <a:extLst>
              <a:ext uri="{FF2B5EF4-FFF2-40B4-BE49-F238E27FC236}">
                <a16:creationId xmlns:a16="http://schemas.microsoft.com/office/drawing/2014/main" id="{CBA30065-1442-5EB3-1A4F-6C1F2AEB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35960" y="2852936"/>
            <a:ext cx="914406" cy="9144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B676AE0E-AAB0-139F-113C-FBE7D3146D32}"/>
              </a:ext>
            </a:extLst>
          </p:cNvPr>
          <p:cNvSpPr/>
          <p:nvPr/>
        </p:nvSpPr>
        <p:spPr>
          <a:xfrm>
            <a:off x="254000" y="254000"/>
            <a:ext cx="1168400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MITTAROINTI JA LASKUTU</a:t>
            </a:r>
            <a:r>
              <a:rPr b="1" i="0" u="none" dirty="0">
                <a:latin typeface="Arial" pitchFamily="34" charset="0"/>
              </a:rPr>
              <a:t>S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DF533AA1-C8A1-0599-3588-D7ADA349FA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619335"/>
              </p:ext>
            </p:extLst>
          </p:nvPr>
        </p:nvGraphicFramePr>
        <p:xfrm>
          <a:off x="479376" y="1052736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ASIAKASPALVELU </a:t>
            </a:r>
            <a:endParaRPr lang="fi-FI" sz="1600" b="1" i="0" u="none" dirty="0">
              <a:latin typeface="Arial" pitchFamily="34" charset="0"/>
            </a:endParaRPr>
          </a:p>
          <a:p>
            <a:r>
              <a:rPr sz="1600" b="1" i="0" u="none" dirty="0" err="1">
                <a:latin typeface="Arial" pitchFamily="34" charset="0"/>
              </a:rPr>
              <a:t>Oletko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viimeksi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kuluneen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vuoden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aikana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asioinut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lang="fi-FI" sz="1600" b="1" i="0" u="none" dirty="0">
                <a:latin typeface="Arial" pitchFamily="34" charset="0"/>
              </a:rPr>
              <a:t>Vihdin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kanssa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joissain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seuraavista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asioista</a:t>
            </a:r>
            <a:r>
              <a:rPr sz="1600" b="1" i="0" u="none" dirty="0">
                <a:latin typeface="Arial" pitchFamily="34" charset="0"/>
              </a:rPr>
              <a:t>?</a:t>
            </a:r>
            <a:endParaRPr lang="fi-FI" sz="1600" b="1" i="0" u="none" dirty="0">
              <a:latin typeface="Arial" pitchFamily="34" charset="0"/>
            </a:endParaRPr>
          </a:p>
          <a:p>
            <a:r>
              <a:rPr lang="fi-FI" sz="1600" b="1" dirty="0">
                <a:latin typeface="Arial" pitchFamily="34" charset="0"/>
              </a:rPr>
              <a:t>Noin joka 4. vastaaja on asioinut asiakaspalvelussa </a:t>
            </a:r>
            <a:endParaRPr sz="1600" b="1" i="0" u="none" dirty="0">
              <a:latin typeface="Arial" pitchFamily="34" charset="0"/>
            </a:endParaRPr>
          </a:p>
        </p:txBody>
      </p:sp>
      <p:graphicFrame>
        <p:nvGraphicFramePr>
          <p:cNvPr id="3" name="New Table">
            <a:extLst>
              <a:ext uri="{FF2B5EF4-FFF2-40B4-BE49-F238E27FC236}">
                <a16:creationId xmlns:a16="http://schemas.microsoft.com/office/drawing/2014/main" id="{25C05832-FDF6-299D-5378-EE7C1E16DE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580255"/>
              </p:ext>
            </p:extLst>
          </p:nvPr>
        </p:nvGraphicFramePr>
        <p:xfrm>
          <a:off x="254000" y="1336040"/>
          <a:ext cx="9736665" cy="4541520"/>
        </p:xfrm>
        <a:graphic>
          <a:graphicData uri="http://schemas.openxmlformats.org/drawingml/2006/table">
            <a:tbl>
              <a:tblPr firstRow="1" bandRow="1"/>
              <a:tblGrid>
                <a:gridCol w="1947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7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sz="1400" b="1" i="0" u="none">
                        <a:solidFill>
                          <a:srgbClr val="333333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2023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2021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sz="1400" b="1" i="0" u="none">
                        <a:solidFill>
                          <a:srgbClr val="333333"/>
                        </a:solidFill>
                        <a:latin typeface="Arial" pitchFamily="34" charset="0"/>
                      </a:endParaRP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n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Prosentti</a:t>
                      </a:r>
                    </a:p>
                  </a:txBody>
                  <a:tcPr>
                    <a:lnB w="25400">
                      <a:solidFill>
                        <a:srgbClr val="124456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Kysely tai tiedustelu asiakaspalveluun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 dirty="0">
                          <a:solidFill>
                            <a:srgbClr val="333333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14,3%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60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12,4%</a:t>
                      </a:r>
                    </a:p>
                  </a:txBody>
                  <a:tcPr>
                    <a:lnT w="25400" cap="flat" cmpd="sng" algn="ctr">
                      <a:solidFill>
                        <a:srgbClr val="1244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Liitoskohtalausunnon tilaus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0,7%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1,4%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Työtilaus (liitos, saneeraus, mittarin vaihto ym)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 dirty="0">
                          <a:solidFill>
                            <a:srgbClr val="333333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8,2%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4,1%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Liittymäsopimuksen tekeminen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1,8%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3,9%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Liittymäsopimuksen siirto uudelle omistajalle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1,1%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4,6%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Ei mikään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349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77,7%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389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80,5%</a:t>
                      </a:r>
                    </a:p>
                  </a:txBody>
                  <a:tcPr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Muu asia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sz="1400" b="0" i="0" u="none">
                          <a:solidFill>
                            <a:srgbClr val="333333"/>
                          </a:solidFill>
                          <a:latin typeface="Arial"/>
                        </a:rPr>
                        <a:t>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Yhteensä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 dirty="0">
                          <a:solidFill>
                            <a:srgbClr val="333333"/>
                          </a:solidFill>
                          <a:latin typeface="Arial"/>
                        </a:rPr>
                        <a:t>466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400" b="1" i="0" u="none">
                        <a:solidFill>
                          <a:srgbClr val="333333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1" i="0" u="none">
                          <a:solidFill>
                            <a:srgbClr val="333333"/>
                          </a:solidFill>
                          <a:latin typeface="Arial"/>
                        </a:rPr>
                        <a:t>517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sz="1400" b="1" i="0" u="none" dirty="0">
                        <a:solidFill>
                          <a:srgbClr val="333333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AJANKOHTA JA VASTAAJAT</a:t>
            </a:r>
            <a:endParaRPr sz="1600" b="1" i="0" u="none" dirty="0">
              <a:latin typeface="Arial" pitchFamily="34" charset="0"/>
            </a:endParaRP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9637797-EDE7-F9E2-451A-237FE0FF5F69}"/>
              </a:ext>
            </a:extLst>
          </p:cNvPr>
          <p:cNvSpPr>
            <a:spLocks noGrp="1"/>
          </p:cNvSpPr>
          <p:nvPr/>
        </p:nvSpPr>
        <p:spPr>
          <a:xfrm>
            <a:off x="838200" y="12533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/>
              <a:t>Kyselylinkki lähetettiin 2658 sähköpostiosoitteeseen ja julkaistiin Vihdin Veden nettisivulla</a:t>
            </a:r>
          </a:p>
          <a:p>
            <a:r>
              <a:rPr lang="fi-FI" sz="2000" dirty="0"/>
              <a:t>Kysely suomeksi </a:t>
            </a:r>
          </a:p>
          <a:p>
            <a:r>
              <a:rPr lang="fi-FI" sz="2000" dirty="0"/>
              <a:t>Vastausaika 1.11.-14.11.2023</a:t>
            </a:r>
          </a:p>
          <a:p>
            <a:r>
              <a:rPr lang="fi-FI" sz="2000" dirty="0"/>
              <a:t>Vastauksia 505, joista 10 kpl nettisivun linkin kautta ja 495 sähköpostiin lähetetyn linkin kautta; vastausprosentti 19%.</a:t>
            </a:r>
          </a:p>
          <a:p>
            <a:r>
              <a:rPr lang="fi-FI" sz="2000" dirty="0"/>
              <a:t>Vuoden 2021 vertailuaineistossa vastauksia 542</a:t>
            </a:r>
          </a:p>
          <a:p>
            <a:r>
              <a:rPr lang="fi-FI" sz="2000" dirty="0"/>
              <a:t>Ei pakollisia kysymyksiä, nimettömät vastaukset</a:t>
            </a:r>
          </a:p>
          <a:p>
            <a:r>
              <a:rPr lang="fi-FI" sz="2000" dirty="0"/>
              <a:t>Vastaajia pyydettiin syöttämään postinumero, vastaukset käsitellään nimettöminä</a:t>
            </a:r>
          </a:p>
          <a:p>
            <a:r>
              <a:rPr lang="fi-FI" sz="2000" dirty="0"/>
              <a:t>Järjestelmävaihdos Questback -&gt;</a:t>
            </a:r>
            <a:r>
              <a:rPr lang="fi-FI" sz="2000" dirty="0" err="1"/>
              <a:t>Webropol</a:t>
            </a:r>
            <a:r>
              <a:rPr lang="fi-FI" sz="2000" dirty="0"/>
              <a:t> ennen raportointia</a:t>
            </a:r>
          </a:p>
          <a:p>
            <a:endParaRPr lang="fi-FI" sz="2000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52644879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ASIAKASPALVELU</a:t>
            </a:r>
          </a:p>
          <a:p>
            <a:r>
              <a:rPr sz="1600" b="1" i="0" u="none" dirty="0" err="1">
                <a:latin typeface="Arial" pitchFamily="34" charset="0"/>
              </a:rPr>
              <a:t>Arvioi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kokemaasi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asiakaspalvelua</a:t>
            </a:r>
            <a:r>
              <a:rPr sz="1600" b="1" i="0" u="none" dirty="0">
                <a:latin typeface="Arial" pitchFamily="34" charset="0"/>
              </a:rPr>
              <a:t> - </a:t>
            </a:r>
            <a:r>
              <a:rPr sz="1600" b="1" i="0" u="none" dirty="0" err="1">
                <a:latin typeface="Arial" pitchFamily="34" charset="0"/>
              </a:rPr>
              <a:t>missä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määrän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olet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samaa</a:t>
            </a:r>
            <a:r>
              <a:rPr sz="1600" b="1" i="0" u="none" dirty="0">
                <a:latin typeface="Arial" pitchFamily="34" charset="0"/>
              </a:rPr>
              <a:t> tai </a:t>
            </a:r>
            <a:r>
              <a:rPr sz="1600" b="1" i="0" u="none" dirty="0" err="1">
                <a:latin typeface="Arial" pitchFamily="34" charset="0"/>
              </a:rPr>
              <a:t>eri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mieltä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seuraavista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väitteistä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5C3E7791-25EE-C519-94D5-BDF3CAC82702}"/>
              </a:ext>
            </a:extLst>
          </p:cNvPr>
          <p:cNvGraphicFramePr/>
          <p:nvPr/>
        </p:nvGraphicFramePr>
        <p:xfrm>
          <a:off x="254000" y="10922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2A05439-D5E6-5FA6-A2C8-051BB171789D}"/>
              </a:ext>
            </a:extLst>
          </p:cNvPr>
          <p:cNvSpPr txBox="1"/>
          <p:nvPr/>
        </p:nvSpPr>
        <p:spPr>
          <a:xfrm>
            <a:off x="335360" y="179348"/>
            <a:ext cx="60944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4CFD6BDB-DE26-0E66-0CE0-ED3A1F7481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0006078"/>
              </p:ext>
            </p:extLst>
          </p:nvPr>
        </p:nvGraphicFramePr>
        <p:xfrm>
          <a:off x="479376" y="980728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A738E4B-E13D-256D-D60A-212B37185E4A}"/>
              </a:ext>
            </a:extLst>
          </p:cNvPr>
          <p:cNvSpPr txBox="1"/>
          <p:nvPr/>
        </p:nvSpPr>
        <p:spPr>
          <a:xfrm>
            <a:off x="335360" y="179348"/>
            <a:ext cx="60944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449F24FC-F185-FBAC-A635-45F2568FDF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4898848"/>
              </p:ext>
            </p:extLst>
          </p:nvPr>
        </p:nvGraphicFramePr>
        <p:xfrm>
          <a:off x="335360" y="980728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64E2581-3CD6-4571-3317-4AEA22AF13B9}"/>
              </a:ext>
            </a:extLst>
          </p:cNvPr>
          <p:cNvSpPr txBox="1"/>
          <p:nvPr/>
        </p:nvSpPr>
        <p:spPr>
          <a:xfrm>
            <a:off x="335360" y="179348"/>
            <a:ext cx="60944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4A9DFA0D-9980-12C2-C8E5-0CE5CFE775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0647101"/>
              </p:ext>
            </p:extLst>
          </p:nvPr>
        </p:nvGraphicFramePr>
        <p:xfrm>
          <a:off x="335360" y="1052736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6F40141-C80D-4607-D2C9-D36BA55B7CE7}"/>
              </a:ext>
            </a:extLst>
          </p:cNvPr>
          <p:cNvSpPr txBox="1"/>
          <p:nvPr/>
        </p:nvSpPr>
        <p:spPr>
          <a:xfrm>
            <a:off x="335360" y="179348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365CF2F8-2BAC-63E5-173A-654C02DDB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7560238"/>
              </p:ext>
            </p:extLst>
          </p:nvPr>
        </p:nvGraphicFramePr>
        <p:xfrm>
          <a:off x="367102" y="8890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ABABF42-AEDF-5B03-DCB4-CB8C84B1054B}"/>
              </a:ext>
            </a:extLst>
          </p:cNvPr>
          <p:cNvSpPr txBox="1"/>
          <p:nvPr/>
        </p:nvSpPr>
        <p:spPr>
          <a:xfrm>
            <a:off x="335360" y="188640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8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28B7F1D0-41AD-E98B-758A-15559F845C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8835382"/>
              </p:ext>
            </p:extLst>
          </p:nvPr>
        </p:nvGraphicFramePr>
        <p:xfrm>
          <a:off x="407368" y="764704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FB1F2F-1827-C352-1443-AC2848CC48A1}"/>
              </a:ext>
            </a:extLst>
          </p:cNvPr>
          <p:cNvSpPr txBox="1"/>
          <p:nvPr/>
        </p:nvSpPr>
        <p:spPr>
          <a:xfrm>
            <a:off x="335360" y="188640"/>
            <a:ext cx="60944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ASIAKASPALVELU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03996442-5E22-1046-4F23-CA0FC916D9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898713"/>
              </p:ext>
            </p:extLst>
          </p:nvPr>
        </p:nvGraphicFramePr>
        <p:xfrm>
          <a:off x="335360" y="88900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5987" y="270091"/>
            <a:ext cx="10515600" cy="607439"/>
          </a:xfrm>
        </p:spPr>
        <p:txBody>
          <a:bodyPr>
            <a:normAutofit fontScale="90000"/>
          </a:bodyPr>
          <a:lstStyle/>
          <a:p>
            <a:pPr algn="l"/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KOKONAISTYYTYVÄISYYS</a:t>
            </a:r>
            <a:b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Kokonaistyytyväisyys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 NPS=65 (2021:67). Huikea taso, kaksi kolmesta vastaajasta antaa Vihdin Vedelle arvosanan 9 tai 10.</a:t>
            </a:r>
            <a:b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Asteikolla 0-10, kuinka tyytyväinen olet paikkakuntasi vesi- ja jätevesihuollon toimintaan kokonaisuutena?</a:t>
            </a:r>
            <a:b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(Arvostelijat: 0-6 , Passiiviset 7-8, Suosittelijat 9-10)</a:t>
            </a:r>
          </a:p>
        </p:txBody>
      </p:sp>
      <p:graphicFrame>
        <p:nvGraphicFramePr>
          <p:cNvPr id="6" name="ChartObject">
            <a:extLst>
              <a:ext uri="{FF2B5EF4-FFF2-40B4-BE49-F238E27FC236}">
                <a16:creationId xmlns:a16="http://schemas.microsoft.com/office/drawing/2014/main" id="{8885FAB6-2287-1EED-1E3C-4E1D0048D6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3677454"/>
              </p:ext>
            </p:extLst>
          </p:nvPr>
        </p:nvGraphicFramePr>
        <p:xfrm>
          <a:off x="254000" y="1336040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8380122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551384" y="260648"/>
            <a:ext cx="98270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AVOIN PALAUTE – Kriittisten (0-6 vastanneet) sanapilvi (13 </a:t>
            </a:r>
            <a:r>
              <a:rPr lang="fi-FI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vast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Mitkä ovat kiireellisimmät kehityskohteet Vihdin Veden toiminnassa?</a:t>
            </a:r>
          </a:p>
          <a:p>
            <a:endParaRPr lang="fi-FI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1E2DA42-C343-25A7-AD0F-93610CD5C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8" y="1701800"/>
            <a:ext cx="11955462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1004874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479376" y="332656"/>
            <a:ext cx="98270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AVOIN PALAUTE – Neutraalien (7-8 vastanneet) sanapilvi (53 </a:t>
            </a:r>
            <a:r>
              <a:rPr lang="fi-FI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vast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Mihin asioihin Vihdin vesihuollossa olet tyytyväinen? Mitkä ovat mielestäsi tärkeimmät kehityskohteet ?</a:t>
            </a:r>
          </a:p>
          <a:p>
            <a:endParaRPr lang="fi-FI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1CCF2983-A620-DDB2-3841-8C917540F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" y="1568450"/>
            <a:ext cx="12069762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781640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sz="1600" b="1" i="0" u="none" dirty="0">
                <a:latin typeface="Arial" pitchFamily="34" charset="0"/>
              </a:rPr>
              <a:t>TIIVISTELMÄ</a:t>
            </a:r>
            <a:endParaRPr sz="1600" b="1" i="0" u="none" dirty="0">
              <a:latin typeface="Arial" pitchFamily="34" charset="0"/>
            </a:endParaRPr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59637797-EDE7-F9E2-451A-237FE0FF5F69}"/>
              </a:ext>
            </a:extLst>
          </p:cNvPr>
          <p:cNvSpPr>
            <a:spLocks noGrp="1"/>
          </p:cNvSpPr>
          <p:nvPr/>
        </p:nvSpPr>
        <p:spPr>
          <a:xfrm>
            <a:off x="551384" y="516253"/>
            <a:ext cx="10515600" cy="6087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2000" dirty="0"/>
              <a:t>LAATU Vesijohtoveden laatu – osiossa 2023 veden laatu arvioitiin vielä paremmaksi kuin kyselyssä 2021</a:t>
            </a:r>
          </a:p>
          <a:p>
            <a:pPr lvl="1"/>
            <a:r>
              <a:rPr lang="fi-FI" sz="1600" dirty="0"/>
              <a:t>Postinumeroalueiden välillä ei eroja</a:t>
            </a:r>
          </a:p>
          <a:p>
            <a:r>
              <a:rPr lang="fi-FI" sz="2000"/>
              <a:t>HÄIRIÖTILANTEET Häiriötilanteita </a:t>
            </a:r>
            <a:r>
              <a:rPr lang="fi-FI" sz="2000" dirty="0"/>
              <a:t>oli 2023 kohdannut 11% kyselyyn vastaajista, puolta vähemmän kuin 2021 (21%)</a:t>
            </a:r>
          </a:p>
          <a:p>
            <a:pPr lvl="1"/>
            <a:r>
              <a:rPr lang="fi-FI" sz="1600" dirty="0"/>
              <a:t>Häiriötilanteista suurin osa ennakolta ilmoitettuja vesikatkoja</a:t>
            </a:r>
          </a:p>
          <a:p>
            <a:pPr lvl="1"/>
            <a:r>
              <a:rPr lang="fi-FI" sz="1600" dirty="0"/>
              <a:t>Tekstiviestit tavoittivat 43% vastaajista, vuonna 2021 49%</a:t>
            </a:r>
          </a:p>
          <a:p>
            <a:r>
              <a:rPr lang="fi-FI" sz="2000" dirty="0"/>
              <a:t>MITTAROINTI JA LASKUTUS Hinnoitteluun tyytymättömiä jopa hieman vähemmän kuin 2021 </a:t>
            </a:r>
          </a:p>
          <a:p>
            <a:pPr lvl="1"/>
            <a:r>
              <a:rPr lang="fi-FI" sz="1600" dirty="0"/>
              <a:t>2023: 25% tyytymättömiä, 2021: 27% tyytymättömiä</a:t>
            </a:r>
          </a:p>
          <a:p>
            <a:r>
              <a:rPr lang="fi-FI" sz="2000" dirty="0"/>
              <a:t>ASIAKASPALVELU Tyytyväisyys erinomaista, kautta linjan vähintään vuoden 2021 tasoa</a:t>
            </a:r>
          </a:p>
          <a:p>
            <a:pPr lvl="1"/>
            <a:r>
              <a:rPr lang="fi-FI" sz="1600" dirty="0"/>
              <a:t>Erityisesti asiakaspalvelua kiitetään vapaissa palautteissa</a:t>
            </a:r>
          </a:p>
          <a:p>
            <a:pPr lvl="1"/>
            <a:r>
              <a:rPr lang="fi-FI" sz="1600" dirty="0"/>
              <a:t>Niiden osuus, joiden mielestä on hyvä, että palvelu siirtyy entistä enemmän verkkoon, on laskusuunnassa</a:t>
            </a:r>
          </a:p>
          <a:p>
            <a:r>
              <a:rPr lang="fi-FI" sz="2000" dirty="0"/>
              <a:t>KOKONAISTYYTYVÄISYYS huikealla tasolla, NPS = 65  (2021: 67) </a:t>
            </a:r>
          </a:p>
          <a:p>
            <a:pPr lvl="1"/>
            <a:endParaRPr lang="fi-FI" sz="1600" dirty="0"/>
          </a:p>
          <a:p>
            <a:endParaRPr lang="fi-FI" sz="2000" dirty="0"/>
          </a:p>
          <a:p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endParaRPr lang="fi-FI" sz="2000" dirty="0"/>
          </a:p>
          <a:p>
            <a:pPr lvl="1"/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518850318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623392" y="260648"/>
            <a:ext cx="98270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AVOIN PALAUTE – Suosittelijoiden (9-10 vastanneet) sanapilvi (127 </a:t>
            </a:r>
            <a:r>
              <a:rPr lang="fi-FI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vast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Mihin asioihin Vihdin vesihuollossa olet erityisen tyytyväinen? Mitä uusia palveluita tai toimintatapoja vesihuollon tulisi tarjota?</a:t>
            </a:r>
          </a:p>
          <a:p>
            <a:endParaRPr lang="fi-FI" sz="24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6466C60-ACCC-17DE-C832-8084C53C44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" y="2238602"/>
            <a:ext cx="11545888" cy="362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606322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orakulmio 2"/>
          <p:cNvSpPr/>
          <p:nvPr/>
        </p:nvSpPr>
        <p:spPr>
          <a:xfrm>
            <a:off x="695400" y="332656"/>
            <a:ext cx="98270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AVOIN PALAUTE –Jäikö jotain kysymättä tai sanomatta? Voit vielä antaa vapaamuotoista palautetta (73 </a:t>
            </a:r>
            <a:r>
              <a:rPr lang="fi-FI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vast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fi-FI" sz="24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D21EAD9E-421C-2DF0-32D3-078220867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1849438"/>
            <a:ext cx="11507788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59CDA0A-9E5C-8549-3FE3-E13D6A60F010}"/>
              </a:ext>
            </a:extLst>
          </p:cNvPr>
          <p:cNvSpPr/>
          <p:nvPr/>
        </p:nvSpPr>
        <p:spPr>
          <a:xfrm>
            <a:off x="10632504" y="1700808"/>
            <a:ext cx="1440160" cy="6480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60236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b="1" i="0" u="none" dirty="0">
                <a:latin typeface="Arial" pitchFamily="34" charset="0"/>
              </a:rPr>
              <a:t>LAATU </a:t>
            </a:r>
            <a:br>
              <a:rPr lang="fi-FI" sz="1600" b="1" i="0" u="none" dirty="0">
                <a:latin typeface="Arial" pitchFamily="34" charset="0"/>
              </a:rPr>
            </a:br>
            <a:r>
              <a:rPr sz="1600" b="1" i="0" u="none" dirty="0" err="1">
                <a:latin typeface="Arial" pitchFamily="34" charset="0"/>
              </a:rPr>
              <a:t>Vesijohtoveden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laatu</a:t>
            </a:r>
            <a:r>
              <a:rPr sz="1600" b="1" i="0" u="none" dirty="0">
                <a:latin typeface="Arial" pitchFamily="34" charset="0"/>
              </a:rPr>
              <a:t> - </a:t>
            </a:r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usein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väitteet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vastaavat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kokemustasi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6" name="ChartObject">
            <a:extLst>
              <a:ext uri="{FF2B5EF4-FFF2-40B4-BE49-F238E27FC236}">
                <a16:creationId xmlns:a16="http://schemas.microsoft.com/office/drawing/2014/main" id="{26F1E8BC-7273-6DD3-7356-8920D0A829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1962149"/>
              </p:ext>
            </p:extLst>
          </p:nvPr>
        </p:nvGraphicFramePr>
        <p:xfrm>
          <a:off x="479376" y="1340768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ew shape">
            <a:extLst>
              <a:ext uri="{FF2B5EF4-FFF2-40B4-BE49-F238E27FC236}">
                <a16:creationId xmlns:a16="http://schemas.microsoft.com/office/drawing/2014/main" id="{97B23BCB-5E76-163A-A01E-8B698393A3D0}"/>
              </a:ext>
            </a:extLst>
          </p:cNvPr>
          <p:cNvSpPr/>
          <p:nvPr/>
        </p:nvSpPr>
        <p:spPr>
          <a:xfrm>
            <a:off x="254000" y="254000"/>
            <a:ext cx="1168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b="1" i="0" u="none" dirty="0">
                <a:latin typeface="Arial" pitchFamily="34" charset="0"/>
              </a:rPr>
              <a:t>LAATU </a:t>
            </a:r>
            <a:br>
              <a:rPr lang="fi-FI" sz="1600" b="1" i="0" u="none" dirty="0">
                <a:latin typeface="Arial" pitchFamily="34" charset="0"/>
              </a:rPr>
            </a:br>
            <a:r>
              <a:rPr sz="1600" b="1" i="0" u="none" dirty="0" err="1">
                <a:latin typeface="Arial" pitchFamily="34" charset="0"/>
              </a:rPr>
              <a:t>Vesijohtoveden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laatu</a:t>
            </a:r>
            <a:r>
              <a:rPr sz="1600" b="1" i="0" u="none" dirty="0">
                <a:latin typeface="Arial" pitchFamily="34" charset="0"/>
              </a:rPr>
              <a:t> - </a:t>
            </a:r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usein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väitteet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vastaavat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kokemustasi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9B13D4D5-D79B-30EA-CE3F-0A504080A9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5135292"/>
              </p:ext>
            </p:extLst>
          </p:nvPr>
        </p:nvGraphicFramePr>
        <p:xfrm>
          <a:off x="551384" y="1052736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69DACA32-9DA0-66BE-B635-F6256B139DB2}"/>
              </a:ext>
            </a:extLst>
          </p:cNvPr>
          <p:cNvSpPr/>
          <p:nvPr/>
        </p:nvSpPr>
        <p:spPr>
          <a:xfrm>
            <a:off x="254000" y="254000"/>
            <a:ext cx="1168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b="1" i="0" u="none" dirty="0">
                <a:latin typeface="Arial" pitchFamily="34" charset="0"/>
              </a:rPr>
              <a:t>LAATU </a:t>
            </a:r>
            <a:br>
              <a:rPr lang="fi-FI" sz="1600" b="1" i="0" u="none" dirty="0">
                <a:latin typeface="Arial" pitchFamily="34" charset="0"/>
              </a:rPr>
            </a:br>
            <a:r>
              <a:rPr sz="1600" b="1" i="0" u="none" dirty="0" err="1">
                <a:latin typeface="Arial" pitchFamily="34" charset="0"/>
              </a:rPr>
              <a:t>Vesijohtoveden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laatu</a:t>
            </a:r>
            <a:r>
              <a:rPr sz="1600" b="1" i="0" u="none" dirty="0">
                <a:latin typeface="Arial" pitchFamily="34" charset="0"/>
              </a:rPr>
              <a:t> - </a:t>
            </a:r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usein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väitteet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vastaavat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kokemustasi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4" name="ChartObject">
            <a:extLst>
              <a:ext uri="{FF2B5EF4-FFF2-40B4-BE49-F238E27FC236}">
                <a16:creationId xmlns:a16="http://schemas.microsoft.com/office/drawing/2014/main" id="{FC7B19FB-26E4-D8E7-B9A2-4F86BCB893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1738505"/>
              </p:ext>
            </p:extLst>
          </p:nvPr>
        </p:nvGraphicFramePr>
        <p:xfrm>
          <a:off x="407368" y="1052736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ew shape">
            <a:extLst>
              <a:ext uri="{FF2B5EF4-FFF2-40B4-BE49-F238E27FC236}">
                <a16:creationId xmlns:a16="http://schemas.microsoft.com/office/drawing/2014/main" id="{CAD5B03F-61DF-0E00-EFF2-70A55ECC413B}"/>
              </a:ext>
            </a:extLst>
          </p:cNvPr>
          <p:cNvSpPr/>
          <p:nvPr/>
        </p:nvSpPr>
        <p:spPr>
          <a:xfrm>
            <a:off x="254000" y="254000"/>
            <a:ext cx="1168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b="1" i="0" u="none" dirty="0">
                <a:latin typeface="Arial" pitchFamily="34" charset="0"/>
              </a:rPr>
              <a:t>LAATU </a:t>
            </a:r>
            <a:br>
              <a:rPr lang="fi-FI" sz="1600" b="1" i="0" u="none" dirty="0">
                <a:latin typeface="Arial" pitchFamily="34" charset="0"/>
              </a:rPr>
            </a:br>
            <a:r>
              <a:rPr sz="1600" b="1" i="0" u="none" dirty="0" err="1">
                <a:latin typeface="Arial" pitchFamily="34" charset="0"/>
              </a:rPr>
              <a:t>Vesijohtoveden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laatu</a:t>
            </a:r>
            <a:r>
              <a:rPr sz="1600" b="1" i="0" u="none" dirty="0">
                <a:latin typeface="Arial" pitchFamily="34" charset="0"/>
              </a:rPr>
              <a:t> - </a:t>
            </a:r>
            <a:r>
              <a:rPr sz="1600" b="1" i="0" u="none" dirty="0" err="1">
                <a:latin typeface="Arial" pitchFamily="34" charset="0"/>
              </a:rPr>
              <a:t>miten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usein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väitteet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vastaavat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kokemustasi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F0F183D2-2922-FEA3-0763-3819C40789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6066121"/>
              </p:ext>
            </p:extLst>
          </p:nvPr>
        </p:nvGraphicFramePr>
        <p:xfrm>
          <a:off x="335360" y="1124744"/>
          <a:ext cx="6731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>
            <a:extLst>
              <a:ext uri="{FF2B5EF4-FFF2-40B4-BE49-F238E27FC236}">
                <a16:creationId xmlns:a16="http://schemas.microsoft.com/office/drawing/2014/main" id="{BA1343CA-B43C-B36D-5E98-705946E6FCD5}"/>
              </a:ext>
            </a:extLst>
          </p:cNvPr>
          <p:cNvSpPr/>
          <p:nvPr/>
        </p:nvSpPr>
        <p:spPr>
          <a:xfrm>
            <a:off x="254000" y="254000"/>
            <a:ext cx="1168400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lang="fi-FI" b="1" i="0" u="none" dirty="0">
                <a:latin typeface="Arial" pitchFamily="34" charset="0"/>
              </a:rPr>
              <a:t>LAATU </a:t>
            </a:r>
            <a:br>
              <a:rPr lang="fi-FI" sz="1600" b="1" i="0" u="none" dirty="0">
                <a:latin typeface="Arial" pitchFamily="34" charset="0"/>
              </a:rPr>
            </a:br>
            <a:r>
              <a:rPr lang="fi-FI" sz="1600" b="1" i="0" u="none" dirty="0">
                <a:latin typeface="Arial" pitchFamily="34" charset="0"/>
              </a:rPr>
              <a:t>Postinumeroalueiden välillä ei ole </a:t>
            </a:r>
            <a:r>
              <a:rPr lang="fi-FI" sz="1600" b="1" dirty="0">
                <a:latin typeface="Arial" pitchFamily="34" charset="0"/>
              </a:rPr>
              <a:t>eroja veden laadussa</a:t>
            </a:r>
            <a:endParaRPr sz="1600" b="1" i="0" u="none" dirty="0">
              <a:latin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591BBB-1D64-F80A-6220-0A24CDBDC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057" y="1441618"/>
            <a:ext cx="10218737" cy="4978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40046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254000" y="254000"/>
            <a:ext cx="11684000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333333"/>
          </a:fontRef>
        </p:style>
        <p:txBody>
          <a:bodyPr lIns="0" tIns="0" rIns="0" bIns="0" rtlCol="0" anchor="t">
            <a:spAutoFit/>
          </a:bodyPr>
          <a:lstStyle/>
          <a:p>
            <a:r>
              <a:rPr sz="1600" b="1" i="0" u="none" dirty="0">
                <a:latin typeface="Arial" pitchFamily="34" charset="0"/>
              </a:rPr>
              <a:t>HÄIRIÖTILANTEET </a:t>
            </a:r>
            <a:endParaRPr lang="fi-FI" sz="1600" b="1" i="0" u="none" dirty="0">
              <a:latin typeface="Arial" pitchFamily="34" charset="0"/>
            </a:endParaRPr>
          </a:p>
          <a:p>
            <a:r>
              <a:rPr sz="1600" b="1" i="0" u="none" dirty="0">
                <a:latin typeface="Arial" pitchFamily="34" charset="0"/>
              </a:rPr>
              <a:t>Onko </a:t>
            </a:r>
            <a:r>
              <a:rPr sz="1600" b="1" i="0" u="none" dirty="0" err="1">
                <a:latin typeface="Arial" pitchFamily="34" charset="0"/>
              </a:rPr>
              <a:t>vedenkäyttöpaikassasi</a:t>
            </a:r>
            <a:r>
              <a:rPr sz="1600" b="1" i="0" u="none" dirty="0">
                <a:latin typeface="Arial" pitchFamily="34" charset="0"/>
              </a:rPr>
              <a:t> tai </a:t>
            </a:r>
            <a:r>
              <a:rPr sz="1600" b="1" i="0" u="none" dirty="0" err="1">
                <a:latin typeface="Arial" pitchFamily="34" charset="0"/>
              </a:rPr>
              <a:t>sen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läheisyydessä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ollut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jokin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häiriö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veden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toimituksessa</a:t>
            </a:r>
            <a:r>
              <a:rPr sz="1600" b="1" i="0" u="none" dirty="0">
                <a:latin typeface="Arial" pitchFamily="34" charset="0"/>
              </a:rPr>
              <a:t> tai </a:t>
            </a:r>
            <a:r>
              <a:rPr sz="1600" b="1" i="0" u="none" dirty="0" err="1">
                <a:latin typeface="Arial" pitchFamily="34" charset="0"/>
              </a:rPr>
              <a:t>viemäröinnin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toiminnassa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viimeksi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kuluneen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vuoden</a:t>
            </a:r>
            <a:r>
              <a:rPr sz="1600" b="1" i="0" u="none" dirty="0">
                <a:latin typeface="Arial" pitchFamily="34" charset="0"/>
              </a:rPr>
              <a:t> </a:t>
            </a:r>
            <a:r>
              <a:rPr sz="1600" b="1" i="0" u="none" dirty="0" err="1">
                <a:latin typeface="Arial" pitchFamily="34" charset="0"/>
              </a:rPr>
              <a:t>aikana</a:t>
            </a:r>
            <a:r>
              <a:rPr sz="1600" b="1" i="0" u="none" dirty="0">
                <a:latin typeface="Arial" pitchFamily="34" charset="0"/>
              </a:rPr>
              <a:t>?</a:t>
            </a:r>
          </a:p>
        </p:txBody>
      </p:sp>
      <p:graphicFrame>
        <p:nvGraphicFramePr>
          <p:cNvPr id="3" name="ChartObject">
            <a:extLst>
              <a:ext uri="{FF2B5EF4-FFF2-40B4-BE49-F238E27FC236}">
                <a16:creationId xmlns:a16="http://schemas.microsoft.com/office/drawing/2014/main" id="{0845A0B8-142D-CE90-BF54-0803CEE330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4663822"/>
              </p:ext>
            </p:extLst>
          </p:nvPr>
        </p:nvGraphicFramePr>
        <p:xfrm>
          <a:off x="254000" y="1336040"/>
          <a:ext cx="8255000" cy="50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21.09.14"/>
  <p:tag name="AS_TITLE" val="Aspose.Slides for .NET 4.0 Client Profile"/>
  <p:tag name="AS_VERSION" val="21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 pitchFamily="34" charset="0"/>
        <a:cs typeface="Arial" pitchFamily="34" charset="0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1101</Words>
  <Application>Microsoft Office PowerPoint</Application>
  <PresentationFormat>Widescreen</PresentationFormat>
  <Paragraphs>337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KOKONAISTYYTYVÄISYYS Kokonaistyytyväisyys NPS=65 (2021:67). Huikea taso, kaksi kolmesta vastaajasta antaa Vihdin Vedelle arvosanan 9 tai 10. Asteikolla 0-10, kuinka tyytyväinen olet paikkakuntasi vesi- ja jätevesihuollon toimintaan kokonaisuutena? (Arvostelijat: 0-6 , Passiiviset 7-8, Suosittelijat 9-10)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Lahtinen Maiju</dc:creator>
  <cp:lastModifiedBy>Lahtinen Maiju</cp:lastModifiedBy>
  <cp:revision>33</cp:revision>
  <cp:lastPrinted>2024-01-30T12:29:27Z</cp:lastPrinted>
  <dcterms:created xsi:type="dcterms:W3CDTF">2024-01-30T10:29:27Z</dcterms:created>
  <dcterms:modified xsi:type="dcterms:W3CDTF">2024-02-06T13:38:47Z</dcterms:modified>
</cp:coreProperties>
</file>