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Oswald"/>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Oswald-bold.fntdata"/><Relationship Id="rId52"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4437b0e82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4437b0e82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4437b0e82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4437b0e82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437b0e82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437b0e82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4437b0e82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4437b0e82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437b0e82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4437b0e82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437b0e82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4437b0e82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4437b0e82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4437b0e82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4437b0e82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4437b0e82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4437b0e82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4437b0e82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437b0e82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4437b0e82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4437b0e8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4437b0e8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437b0e82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4437b0e82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4437b0e820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4437b0e82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4437b0e82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4437b0e82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437b0e82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4437b0e82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437b0e82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4437b0e82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437b0e82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4437b0e82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4437b0e82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4437b0e82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437b0e820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4437b0e820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437b0e82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4437b0e82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437b0e82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4437b0e82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437b0e8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4437b0e8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4437b0e82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4437b0e82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4437b0e820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4437b0e820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4437b0e82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4437b0e82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437b0e820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4437b0e82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4437b0e82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4437b0e82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4437b0e82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4437b0e82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437b0e82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4437b0e82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4437b0e820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4437b0e820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437b0e820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4437b0e820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4437b0e820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4437b0e820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437b0e82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437b0e8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4437b0e820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4437b0e820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4437b0e82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4437b0e82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4437b0e820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4437b0e820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4437b0e820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4437b0e820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437b0e820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4437b0e820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437b0e82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4437b0e82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756867b3a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756867b3a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437b0e82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4437b0e82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4437b0e82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4437b0e82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4437b0e82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4437b0e82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437b0e82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4437b0e82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437b0e82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437b0e82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142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i" sz="5400">
                <a:latin typeface="Oswald"/>
                <a:ea typeface="Oswald"/>
                <a:cs typeface="Oswald"/>
                <a:sym typeface="Oswald"/>
              </a:rPr>
              <a:t>Vihti nuorten silmin -kysely II</a:t>
            </a:r>
            <a:endParaRPr sz="5400">
              <a:latin typeface="Oswald"/>
              <a:ea typeface="Oswald"/>
              <a:cs typeface="Oswald"/>
              <a:sym typeface="Oswald"/>
            </a:endParaRPr>
          </a:p>
        </p:txBody>
      </p:sp>
      <p:sp>
        <p:nvSpPr>
          <p:cNvPr id="55" name="Google Shape;55;p13"/>
          <p:cNvSpPr txBox="1"/>
          <p:nvPr>
            <p:ph idx="1" type="subTitle"/>
          </p:nvPr>
        </p:nvSpPr>
        <p:spPr>
          <a:xfrm>
            <a:off x="311700" y="24866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i">
                <a:solidFill>
                  <a:schemeClr val="dk1"/>
                </a:solidFill>
              </a:rPr>
              <a:t>Vihdin nuorisovaltuusto</a:t>
            </a:r>
            <a:endParaRPr>
              <a:solidFill>
                <a:schemeClr val="dk1"/>
              </a:solidFill>
            </a:endParaRPr>
          </a:p>
        </p:txBody>
      </p:sp>
      <p:pic>
        <p:nvPicPr>
          <p:cNvPr id="56" name="Google Shape;56;p13"/>
          <p:cNvPicPr preferRelativeResize="0"/>
          <p:nvPr/>
        </p:nvPicPr>
        <p:blipFill>
          <a:blip r:embed="rId3">
            <a:alphaModFix/>
          </a:blip>
          <a:stretch>
            <a:fillRect/>
          </a:stretch>
        </p:blipFill>
        <p:spPr>
          <a:xfrm>
            <a:off x="6610450" y="2927863"/>
            <a:ext cx="2133600" cy="2143125"/>
          </a:xfrm>
          <a:prstGeom prst="rect">
            <a:avLst/>
          </a:prstGeom>
          <a:noFill/>
          <a:ln>
            <a:noFill/>
          </a:ln>
        </p:spPr>
      </p:pic>
      <p:pic>
        <p:nvPicPr>
          <p:cNvPr id="57" name="Google Shape;57;p13"/>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Formsin vastausdiagrammi. Kysymyksen otsikko: Koetko nuorisovaltuuston hyödylliseksi?. Vastausten määrä: 619 vastausta." id="107" name="Google Shape;107;p22" title="Koetko nuorisovaltuuston hyödylliseksi?"/>
          <p:cNvPicPr preferRelativeResize="0"/>
          <p:nvPr/>
        </p:nvPicPr>
        <p:blipFill>
          <a:blip r:embed="rId3">
            <a:alphaModFix/>
          </a:blip>
          <a:stretch>
            <a:fillRect/>
          </a:stretch>
        </p:blipFill>
        <p:spPr>
          <a:xfrm>
            <a:off x="152400" y="997050"/>
            <a:ext cx="8839204" cy="3720407"/>
          </a:xfrm>
          <a:prstGeom prst="rect">
            <a:avLst/>
          </a:prstGeom>
          <a:noFill/>
          <a:ln>
            <a:noFill/>
          </a:ln>
        </p:spPr>
      </p:pic>
      <p:sp>
        <p:nvSpPr>
          <p:cNvPr id="108" name="Google Shape;108;p22"/>
          <p:cNvSpPr txBox="1"/>
          <p:nvPr/>
        </p:nvSpPr>
        <p:spPr>
          <a:xfrm>
            <a:off x="264750" y="3403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nvSpPr>
        <p:spPr>
          <a:xfrm>
            <a:off x="226900" y="26472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Koetko nuorisovaltuuston hyödylliseksi?. Vastausten määrä: 809 vastausta." id="114" name="Google Shape;114;p23" title="Koetko nuorisovaltuuston hyödylliseksi?"/>
          <p:cNvPicPr preferRelativeResize="0"/>
          <p:nvPr/>
        </p:nvPicPr>
        <p:blipFill>
          <a:blip r:embed="rId3">
            <a:alphaModFix/>
          </a:blip>
          <a:stretch>
            <a:fillRect/>
          </a:stretch>
        </p:blipFill>
        <p:spPr>
          <a:xfrm>
            <a:off x="152400" y="878825"/>
            <a:ext cx="8839204" cy="37204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Formsin vastausdiagrammi. Kysymyksen otsikko: Kuinka hyödylliseksi nuorisovaltuuston koet?. Vastausten määrä: 619 vastausta." id="119" name="Google Shape;119;p24" title="Kuinka hyödylliseksi nuorisovaltuuston koet?"/>
          <p:cNvPicPr preferRelativeResize="0"/>
          <p:nvPr/>
        </p:nvPicPr>
        <p:blipFill>
          <a:blip r:embed="rId3">
            <a:alphaModFix/>
          </a:blip>
          <a:stretch>
            <a:fillRect/>
          </a:stretch>
        </p:blipFill>
        <p:spPr>
          <a:xfrm>
            <a:off x="152400" y="883600"/>
            <a:ext cx="8839204" cy="4203801"/>
          </a:xfrm>
          <a:prstGeom prst="rect">
            <a:avLst/>
          </a:prstGeom>
          <a:noFill/>
          <a:ln>
            <a:noFill/>
          </a:ln>
        </p:spPr>
      </p:pic>
      <p:sp>
        <p:nvSpPr>
          <p:cNvPr id="120" name="Google Shape;120;p24"/>
          <p:cNvSpPr txBox="1"/>
          <p:nvPr/>
        </p:nvSpPr>
        <p:spPr>
          <a:xfrm>
            <a:off x="289925" y="3025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nvSpPr>
        <p:spPr>
          <a:xfrm>
            <a:off x="239525" y="2395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Kuinka hyödylliseksi nuorisovaltuuston koet?. Vastausten määrä: 809 vastausta." id="126" name="Google Shape;126;p25" title="Kuinka hyödylliseksi nuorisovaltuuston koet?"/>
          <p:cNvPicPr preferRelativeResize="0"/>
          <p:nvPr/>
        </p:nvPicPr>
        <p:blipFill>
          <a:blip r:embed="rId3">
            <a:alphaModFix/>
          </a:blip>
          <a:stretch>
            <a:fillRect/>
          </a:stretch>
        </p:blipFill>
        <p:spPr>
          <a:xfrm>
            <a:off x="152400" y="853650"/>
            <a:ext cx="8699694" cy="41374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Formsin vastausdiagrammi. Kysymyksen otsikko: Olisitko mahdollisesti kiinnostunut olemaan mukana nuorisovaltuuston toiminnassa?. Vastausten määrä: 619 vastausta." id="131" name="Google Shape;131;p26" title="Olisitko mahdollisesti kiinnostunut olemaan mukana nuorisovaltuuston toiminnassa?"/>
          <p:cNvPicPr preferRelativeResize="0"/>
          <p:nvPr/>
        </p:nvPicPr>
        <p:blipFill>
          <a:blip r:embed="rId3">
            <a:alphaModFix/>
          </a:blip>
          <a:stretch>
            <a:fillRect/>
          </a:stretch>
        </p:blipFill>
        <p:spPr>
          <a:xfrm>
            <a:off x="253250" y="1047475"/>
            <a:ext cx="8839204" cy="3720407"/>
          </a:xfrm>
          <a:prstGeom prst="rect">
            <a:avLst/>
          </a:prstGeom>
          <a:noFill/>
          <a:ln>
            <a:noFill/>
          </a:ln>
        </p:spPr>
      </p:pic>
      <p:sp>
        <p:nvSpPr>
          <p:cNvPr id="132" name="Google Shape;132;p26"/>
          <p:cNvSpPr txBox="1"/>
          <p:nvPr/>
        </p:nvSpPr>
        <p:spPr>
          <a:xfrm>
            <a:off x="504275" y="516875"/>
            <a:ext cx="5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3" name="Google Shape;133;p26"/>
          <p:cNvSpPr txBox="1"/>
          <p:nvPr/>
        </p:nvSpPr>
        <p:spPr>
          <a:xfrm>
            <a:off x="253250" y="3151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nvSpPr>
        <p:spPr>
          <a:xfrm>
            <a:off x="340375" y="3529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Olisitko mahdollisesti kiinnostunut olemaan mukana nuorisovaltuuston toiminnassa?. Vastausten määrä: 809 vastausta." id="139" name="Google Shape;139;p27" title="Olisitko mahdollisesti kiinnostunut olemaan mukana nuorisovaltuuston toiminnassa?"/>
          <p:cNvPicPr preferRelativeResize="0"/>
          <p:nvPr/>
        </p:nvPicPr>
        <p:blipFill>
          <a:blip r:embed="rId3">
            <a:alphaModFix/>
          </a:blip>
          <a:stretch>
            <a:fillRect/>
          </a:stretch>
        </p:blipFill>
        <p:spPr>
          <a:xfrm>
            <a:off x="152400" y="967075"/>
            <a:ext cx="8839204" cy="37204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nvSpPr>
        <p:spPr>
          <a:xfrm>
            <a:off x="390800" y="3781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Mihin asioihin haluaisit nuorisovaltuuston vaikuttavan?</a:t>
            </a:r>
            <a:endParaRPr b="1" sz="1800"/>
          </a:p>
        </p:txBody>
      </p:sp>
      <p:sp>
        <p:nvSpPr>
          <p:cNvPr id="145" name="Google Shape;145;p28"/>
          <p:cNvSpPr txBox="1"/>
          <p:nvPr/>
        </p:nvSpPr>
        <p:spPr>
          <a:xfrm>
            <a:off x="390800" y="1437150"/>
            <a:ext cx="7261500" cy="22779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Koulujen toiminta: 51,1%</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Nuorten hyvinvointi: 47,5%</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Vapaa-ajan toiminta: 33,1%</a:t>
            </a:r>
            <a:endParaRPr sz="1600">
              <a:solidFill>
                <a:schemeClr val="dk1"/>
              </a:solidFill>
            </a:endParaRPr>
          </a:p>
          <a:p>
            <a:pPr indent="-330200" lvl="0" marL="457200" rtl="0" algn="l">
              <a:lnSpc>
                <a:spcPct val="150000"/>
              </a:lnSpc>
              <a:spcBef>
                <a:spcPts val="0"/>
              </a:spcBef>
              <a:spcAft>
                <a:spcPts val="0"/>
              </a:spcAft>
              <a:buSzPts val="1600"/>
              <a:buAutoNum type="arabicPeriod"/>
            </a:pPr>
            <a:r>
              <a:rPr lang="fi" sz="1600"/>
              <a:t>Nuoria koskevat palvelut: 31,9%</a:t>
            </a:r>
            <a:endParaRPr sz="1600"/>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Ympäristö: 26,5%</a:t>
            </a:r>
            <a:endParaRPr sz="1600">
              <a:solidFill>
                <a:schemeClr val="dk1"/>
              </a:solidFill>
            </a:endParaRPr>
          </a:p>
          <a:p>
            <a:pPr indent="-330200" lvl="0" marL="457200" rtl="0" algn="l">
              <a:lnSpc>
                <a:spcPct val="150000"/>
              </a:lnSpc>
              <a:spcBef>
                <a:spcPts val="0"/>
              </a:spcBef>
              <a:spcAft>
                <a:spcPts val="0"/>
              </a:spcAft>
              <a:buSzPts val="1600"/>
              <a:buAutoNum type="arabicPeriod"/>
            </a:pPr>
            <a:r>
              <a:rPr lang="fi" sz="1600"/>
              <a:t>Liikenne: 22,7%</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nvSpPr>
        <p:spPr>
          <a:xfrm>
            <a:off x="390800" y="3781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Miten haluaisit nuorisovaltuuston vaikuttavan</a:t>
            </a:r>
            <a:r>
              <a:rPr lang="fi" sz="1800"/>
              <a:t>?</a:t>
            </a:r>
            <a:endParaRPr sz="1800"/>
          </a:p>
        </p:txBody>
      </p:sp>
      <p:sp>
        <p:nvSpPr>
          <p:cNvPr id="151" name="Google Shape;151;p29"/>
          <p:cNvSpPr txBox="1"/>
          <p:nvPr/>
        </p:nvSpPr>
        <p:spPr>
          <a:xfrm>
            <a:off x="390800" y="1437150"/>
            <a:ext cx="7261500" cy="22779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AutoNum type="arabicPeriod"/>
            </a:pPr>
            <a:r>
              <a:rPr lang="fi" sz="1600">
                <a:solidFill>
                  <a:schemeClr val="dk1"/>
                </a:solidFill>
              </a:rPr>
              <a:t>Järjestämällä tapahtumia 46,2%</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Tekemällä yhteistyötä koulujen kanssa 41,4%</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Tekemällä aloitteita 30,5%</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Sosiaalisen median kautta 25,7%</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Teettämällä kyselyitä 23,6%</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Osallistamalla paljon eri nuoria 16,8%</a:t>
            </a:r>
            <a:endParaRPr sz="1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i"/>
              <a:t>Palvelut</a:t>
            </a:r>
            <a:endParaRPr/>
          </a:p>
        </p:txBody>
      </p:sp>
      <p:pic>
        <p:nvPicPr>
          <p:cNvPr id="157" name="Google Shape;157;p30"/>
          <p:cNvPicPr preferRelativeResize="0"/>
          <p:nvPr/>
        </p:nvPicPr>
        <p:blipFill>
          <a:blip r:embed="rId3">
            <a:alphaModFix/>
          </a:blip>
          <a:stretch>
            <a:fillRect/>
          </a:stretch>
        </p:blipFill>
        <p:spPr>
          <a:xfrm>
            <a:off x="0" y="0"/>
            <a:ext cx="9144000" cy="51434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Formsin vastausdiagrammi. Kysymyksen otsikko: Mistä näistä Vihdin palveluista olet tietoinen?. Vastausten määrä: 619 vastausta." id="162" name="Google Shape;162;p31" title="Mistä näistä Vihdin palveluista olet tietoinen?"/>
          <p:cNvPicPr preferRelativeResize="0"/>
          <p:nvPr/>
        </p:nvPicPr>
        <p:blipFill>
          <a:blip r:embed="rId3">
            <a:alphaModFix/>
          </a:blip>
          <a:stretch>
            <a:fillRect/>
          </a:stretch>
        </p:blipFill>
        <p:spPr>
          <a:xfrm>
            <a:off x="215425" y="820550"/>
            <a:ext cx="8839204" cy="4203801"/>
          </a:xfrm>
          <a:prstGeom prst="rect">
            <a:avLst/>
          </a:prstGeom>
          <a:noFill/>
          <a:ln>
            <a:noFill/>
          </a:ln>
        </p:spPr>
      </p:pic>
      <p:sp>
        <p:nvSpPr>
          <p:cNvPr id="163" name="Google Shape;163;p31"/>
          <p:cNvSpPr txBox="1"/>
          <p:nvPr/>
        </p:nvSpPr>
        <p:spPr>
          <a:xfrm>
            <a:off x="215425" y="22692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925575"/>
            <a:ext cx="8520600" cy="34164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lang="fi">
                <a:solidFill>
                  <a:schemeClr val="dk1"/>
                </a:solidFill>
              </a:rPr>
              <a:t>Vihti nuorten silmin -kyselyn on teettänyt Vihdin nuorisovaltuusto vuonna 2023. Tarkoituksena on kartoittaa paikallisten nuorten mielipiteitä Vihdistä sekä lisätä tietoisuutta </a:t>
            </a:r>
            <a:r>
              <a:rPr lang="fi">
                <a:solidFill>
                  <a:schemeClr val="dk1"/>
                </a:solidFill>
              </a:rPr>
              <a:t>nuorisovaltuustosta</a:t>
            </a:r>
            <a:r>
              <a:rPr lang="fi">
                <a:solidFill>
                  <a:schemeClr val="dk1"/>
                </a:solidFill>
              </a:rPr>
              <a:t>. </a:t>
            </a:r>
            <a:endParaRPr>
              <a:solidFill>
                <a:schemeClr val="dk1"/>
              </a:solidFill>
            </a:endParaRPr>
          </a:p>
          <a:p>
            <a:pPr indent="0" lvl="0" marL="0" rtl="0" algn="just">
              <a:spcBef>
                <a:spcPts val="1200"/>
              </a:spcBef>
              <a:spcAft>
                <a:spcPts val="0"/>
              </a:spcAft>
              <a:buNone/>
            </a:pPr>
            <a:r>
              <a:rPr lang="fi">
                <a:solidFill>
                  <a:schemeClr val="dk1"/>
                </a:solidFill>
              </a:rPr>
              <a:t>Kyseessä on jatko-osa vuonna 2020 teetetylle ensimmäiselle Vihti nuorten silmin -kyselylle. Tämän tuloksia on käytetty laajasti kunnan kehittämiseen sekä nuorisovaltuuston oman toiminnan edistämiseen. Toisen osan tuloksia vertaillaan ensimmäiseen, ja täten saadaan tietoa mahdollisista muutoksista Vihdin tilanteessa. </a:t>
            </a:r>
            <a:endParaRPr>
              <a:solidFill>
                <a:schemeClr val="dk1"/>
              </a:solidFill>
            </a:endParaRPr>
          </a:p>
          <a:p>
            <a:pPr indent="0" lvl="0" marL="0" rtl="0" algn="just">
              <a:spcBef>
                <a:spcPts val="1200"/>
              </a:spcBef>
              <a:spcAft>
                <a:spcPts val="1200"/>
              </a:spcAft>
              <a:buNone/>
            </a:pPr>
            <a:r>
              <a:rPr lang="fi">
                <a:solidFill>
                  <a:schemeClr val="dk1"/>
                </a:solidFill>
              </a:rPr>
              <a:t>Kysely on jaettu kaikille Vihdin yläkoulujen ja toisen asteen oppilaitosten oppilaille ja opiskelijoille. Vastauksia kertyi yhteensä 809, joka on 190</a:t>
            </a:r>
            <a:r>
              <a:rPr lang="fi">
                <a:solidFill>
                  <a:schemeClr val="dk1"/>
                </a:solidFill>
              </a:rPr>
              <a:t> </a:t>
            </a:r>
            <a:r>
              <a:rPr lang="fi">
                <a:solidFill>
                  <a:schemeClr val="dk1"/>
                </a:solidFill>
              </a:rPr>
              <a:t>enemmän kuin edellisessä kyselyssä.</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nvSpPr>
        <p:spPr>
          <a:xfrm>
            <a:off x="226925" y="23952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Mistä näistä Vihdin palveluista olet tietoinen?. Vastausten määrä: 809 vastausta." id="169" name="Google Shape;169;p32" title="Mistä näistä Vihdin palveluista olet tietoinen?"/>
          <p:cNvPicPr preferRelativeResize="0"/>
          <p:nvPr/>
        </p:nvPicPr>
        <p:blipFill>
          <a:blip r:embed="rId3">
            <a:alphaModFix/>
          </a:blip>
          <a:stretch>
            <a:fillRect/>
          </a:stretch>
        </p:blipFill>
        <p:spPr>
          <a:xfrm>
            <a:off x="152400" y="853625"/>
            <a:ext cx="8699745" cy="41374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txBox="1"/>
          <p:nvPr/>
        </p:nvSpPr>
        <p:spPr>
          <a:xfrm>
            <a:off x="390800" y="3781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Mitä näistä palveluista olet käyttänyt?</a:t>
            </a:r>
            <a:endParaRPr b="1" sz="1800"/>
          </a:p>
        </p:txBody>
      </p:sp>
      <p:sp>
        <p:nvSpPr>
          <p:cNvPr id="175" name="Google Shape;175;p33"/>
          <p:cNvSpPr txBox="1"/>
          <p:nvPr/>
        </p:nvSpPr>
        <p:spPr>
          <a:xfrm>
            <a:off x="4572000" y="1411950"/>
            <a:ext cx="4286400" cy="2647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i" sz="1600">
                <a:solidFill>
                  <a:schemeClr val="dk1"/>
                </a:solidFill>
              </a:rPr>
              <a:t>2023</a:t>
            </a:r>
            <a:endParaRPr b="1"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Kulttuuripalvelut 65,7%</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Liikuntamahdollisuudet 62,6%</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Nuorisopalvelut 58,7%</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Seurakunnan toiminta 45,6%</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Lomatoiminta 16%</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Päihde- ja mielenterveyspalvelut 8,1%</a:t>
            </a:r>
            <a:endParaRPr sz="1600">
              <a:solidFill>
                <a:schemeClr val="dk1"/>
              </a:solidFill>
            </a:endParaRPr>
          </a:p>
        </p:txBody>
      </p:sp>
      <p:sp>
        <p:nvSpPr>
          <p:cNvPr id="176" name="Google Shape;176;p33"/>
          <p:cNvSpPr txBox="1"/>
          <p:nvPr/>
        </p:nvSpPr>
        <p:spPr>
          <a:xfrm>
            <a:off x="264750" y="1411950"/>
            <a:ext cx="7261500" cy="2986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b="1" lang="fi" sz="1600">
                <a:solidFill>
                  <a:schemeClr val="dk1"/>
                </a:solidFill>
              </a:rPr>
              <a:t>2020</a:t>
            </a:r>
            <a:endParaRPr b="1"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Liikuntamahdollisuudet 75,7%</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Kulttuuripalvelut 73,8%</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Nuorisopalvelut 54,9%</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Seurakunnan toiminta 48,5%</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Lomatoiminta 22,8%</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Päihde- ja mielenterveyspalvelut 10,5%</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Formsin vastausdiagrammi. Kysymyksen otsikko: Koetko, että nämä palvelut ovat helposti hyödynnettävissä?. Vastausten määrä: 619 vastausta." id="181" name="Google Shape;181;p34" title="Koetko, että nämä palvelut ovat helposti hyödynnettävissä?"/>
          <p:cNvPicPr preferRelativeResize="0"/>
          <p:nvPr/>
        </p:nvPicPr>
        <p:blipFill>
          <a:blip r:embed="rId3">
            <a:alphaModFix/>
          </a:blip>
          <a:stretch>
            <a:fillRect/>
          </a:stretch>
        </p:blipFill>
        <p:spPr>
          <a:xfrm>
            <a:off x="152400" y="1034875"/>
            <a:ext cx="8839204" cy="3720407"/>
          </a:xfrm>
          <a:prstGeom prst="rect">
            <a:avLst/>
          </a:prstGeom>
          <a:noFill/>
          <a:ln>
            <a:noFill/>
          </a:ln>
        </p:spPr>
      </p:pic>
      <p:sp>
        <p:nvSpPr>
          <p:cNvPr id="182" name="Google Shape;182;p34"/>
          <p:cNvSpPr txBox="1"/>
          <p:nvPr/>
        </p:nvSpPr>
        <p:spPr>
          <a:xfrm>
            <a:off x="302575" y="3277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nvSpPr>
        <p:spPr>
          <a:xfrm>
            <a:off x="214300" y="3025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Koetko, että nämä palvelut ovat helposti hyödynnettävissä?. Vastausten määrä: 809 vastausta." id="188" name="Google Shape;188;p35" title="Koetko, että nämä palvelut ovat helposti hyödynnettävissä?"/>
          <p:cNvPicPr preferRelativeResize="0"/>
          <p:nvPr/>
        </p:nvPicPr>
        <p:blipFill>
          <a:blip r:embed="rId3">
            <a:alphaModFix/>
          </a:blip>
          <a:stretch>
            <a:fillRect/>
          </a:stretch>
        </p:blipFill>
        <p:spPr>
          <a:xfrm>
            <a:off x="152400" y="916650"/>
            <a:ext cx="8839204" cy="37204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Formsin vastausdiagrammi. Kysymyksen otsikko: Koetko, että nämä palvelut ovat hyödyllisiä?. Vastausten määrä: 619 vastausta." id="193" name="Google Shape;193;p36" title="Koetko, että nämä palvelut ovat hyödyllisiä?"/>
          <p:cNvPicPr preferRelativeResize="0"/>
          <p:nvPr/>
        </p:nvPicPr>
        <p:blipFill>
          <a:blip r:embed="rId3">
            <a:alphaModFix/>
          </a:blip>
          <a:stretch>
            <a:fillRect/>
          </a:stretch>
        </p:blipFill>
        <p:spPr>
          <a:xfrm>
            <a:off x="152400" y="946600"/>
            <a:ext cx="8839204" cy="3720407"/>
          </a:xfrm>
          <a:prstGeom prst="rect">
            <a:avLst/>
          </a:prstGeom>
          <a:noFill/>
          <a:ln>
            <a:noFill/>
          </a:ln>
        </p:spPr>
      </p:pic>
      <p:sp>
        <p:nvSpPr>
          <p:cNvPr id="194" name="Google Shape;194;p36"/>
          <p:cNvSpPr txBox="1"/>
          <p:nvPr/>
        </p:nvSpPr>
        <p:spPr>
          <a:xfrm>
            <a:off x="215425" y="2269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7"/>
          <p:cNvSpPr txBox="1"/>
          <p:nvPr/>
        </p:nvSpPr>
        <p:spPr>
          <a:xfrm>
            <a:off x="226900" y="4538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Koetko, että nämä palvelut ovat hyödyllisiä?. Vastausten määrä: 809 vastausta." id="200" name="Google Shape;200;p37" title="Koetko, että nämä palvelut ovat hyödyllisiä?"/>
          <p:cNvPicPr preferRelativeResize="0"/>
          <p:nvPr/>
        </p:nvPicPr>
        <p:blipFill>
          <a:blip r:embed="rId3">
            <a:alphaModFix/>
          </a:blip>
          <a:stretch>
            <a:fillRect/>
          </a:stretch>
        </p:blipFill>
        <p:spPr>
          <a:xfrm>
            <a:off x="152400" y="1067950"/>
            <a:ext cx="8839204" cy="37204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nvSpPr>
        <p:spPr>
          <a:xfrm>
            <a:off x="289925" y="3403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Mitä olemassa olevia palveluita haluaisit kehittää ja miten?</a:t>
            </a:r>
            <a:endParaRPr b="1" sz="1800"/>
          </a:p>
        </p:txBody>
      </p:sp>
      <p:sp>
        <p:nvSpPr>
          <p:cNvPr id="206" name="Google Shape;206;p38"/>
          <p:cNvSpPr txBox="1"/>
          <p:nvPr/>
        </p:nvSpPr>
        <p:spPr>
          <a:xfrm>
            <a:off x="289925" y="1160525"/>
            <a:ext cx="8252400" cy="26475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lang="fi" sz="1600"/>
              <a:t>Urheilumahdollisuuksien ja liikuntapaikkojen kehittäminen</a:t>
            </a:r>
            <a:endParaRPr sz="1600"/>
          </a:p>
          <a:p>
            <a:pPr indent="-330200" lvl="1" marL="914400" rtl="0" algn="l">
              <a:lnSpc>
                <a:spcPct val="150000"/>
              </a:lnSpc>
              <a:spcBef>
                <a:spcPts val="0"/>
              </a:spcBef>
              <a:spcAft>
                <a:spcPts val="0"/>
              </a:spcAft>
              <a:buSzPts val="1600"/>
              <a:buChar char="○"/>
            </a:pPr>
            <a:r>
              <a:rPr lang="fi" sz="1600"/>
              <a:t>Uimahallin kehittäminen ja mainostaminen</a:t>
            </a:r>
            <a:endParaRPr sz="1600"/>
          </a:p>
          <a:p>
            <a:pPr indent="-330200" lvl="1" marL="914400" rtl="0" algn="l">
              <a:lnSpc>
                <a:spcPct val="150000"/>
              </a:lnSpc>
              <a:spcBef>
                <a:spcPts val="0"/>
              </a:spcBef>
              <a:spcAft>
                <a:spcPts val="0"/>
              </a:spcAft>
              <a:buSzPts val="1600"/>
              <a:buChar char="○"/>
            </a:pPr>
            <a:r>
              <a:rPr lang="fi" sz="1600"/>
              <a:t>Jalkapallo- ja koripallokentät</a:t>
            </a:r>
            <a:endParaRPr sz="1600"/>
          </a:p>
          <a:p>
            <a:pPr indent="-330200" lvl="1" marL="914400" rtl="0" algn="l">
              <a:lnSpc>
                <a:spcPct val="150000"/>
              </a:lnSpc>
              <a:spcBef>
                <a:spcPts val="0"/>
              </a:spcBef>
              <a:spcAft>
                <a:spcPts val="0"/>
              </a:spcAft>
              <a:buSzPts val="1600"/>
              <a:buChar char="○"/>
            </a:pPr>
            <a:r>
              <a:rPr lang="fi" sz="1600"/>
              <a:t>Frisbeegolfradan</a:t>
            </a:r>
            <a:r>
              <a:rPr lang="fi" sz="1600"/>
              <a:t> uusiminen</a:t>
            </a:r>
            <a:endParaRPr sz="1600"/>
          </a:p>
          <a:p>
            <a:pPr indent="-330200" lvl="0" marL="457200" rtl="0" algn="l">
              <a:lnSpc>
                <a:spcPct val="150000"/>
              </a:lnSpc>
              <a:spcBef>
                <a:spcPts val="0"/>
              </a:spcBef>
              <a:spcAft>
                <a:spcPts val="0"/>
              </a:spcAft>
              <a:buSzPts val="1600"/>
              <a:buChar char="●"/>
            </a:pPr>
            <a:r>
              <a:rPr lang="fi" sz="1600"/>
              <a:t>Nuorisotilojen kehittäminen ja niihin enemmän vapaata toimintaa</a:t>
            </a:r>
            <a:endParaRPr sz="1600"/>
          </a:p>
          <a:p>
            <a:pPr indent="-330200" lvl="0" marL="457200" rtl="0" algn="l">
              <a:lnSpc>
                <a:spcPct val="150000"/>
              </a:lnSpc>
              <a:spcBef>
                <a:spcPts val="0"/>
              </a:spcBef>
              <a:spcAft>
                <a:spcPts val="0"/>
              </a:spcAft>
              <a:buSzPts val="1600"/>
              <a:buChar char="●"/>
            </a:pPr>
            <a:r>
              <a:rPr lang="fi" sz="1600"/>
              <a:t>Enemmän nuorille suunnattuja tapahtumia</a:t>
            </a:r>
            <a:endParaRPr sz="1600"/>
          </a:p>
          <a:p>
            <a:pPr indent="-330200" lvl="0" marL="457200" rtl="0" algn="l">
              <a:lnSpc>
                <a:spcPct val="150000"/>
              </a:lnSpc>
              <a:spcBef>
                <a:spcPts val="0"/>
              </a:spcBef>
              <a:spcAft>
                <a:spcPts val="0"/>
              </a:spcAft>
              <a:buSzPts val="1600"/>
              <a:buChar char="●"/>
            </a:pPr>
            <a:r>
              <a:rPr lang="fi" sz="1600"/>
              <a:t>Mielenterveyspalvelut helpommin saataviksi, etenkin Nuorisoaseman jonojen purku</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nvSpPr>
        <p:spPr>
          <a:xfrm>
            <a:off x="289925" y="3403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Mitä palveluita haluaisit vielä Vihtiin?</a:t>
            </a:r>
            <a:endParaRPr b="1" sz="1800"/>
          </a:p>
        </p:txBody>
      </p:sp>
      <p:sp>
        <p:nvSpPr>
          <p:cNvPr id="212" name="Google Shape;212;p39"/>
          <p:cNvSpPr txBox="1"/>
          <p:nvPr/>
        </p:nvSpPr>
        <p:spPr>
          <a:xfrm>
            <a:off x="289925" y="1146200"/>
            <a:ext cx="8252400" cy="37557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lang="fi" sz="1600"/>
              <a:t>Uudet urheilupaikat</a:t>
            </a:r>
            <a:endParaRPr sz="1600"/>
          </a:p>
          <a:p>
            <a:pPr indent="-330200" lvl="1" marL="914400" rtl="0" algn="l">
              <a:lnSpc>
                <a:spcPct val="150000"/>
              </a:lnSpc>
              <a:spcBef>
                <a:spcPts val="0"/>
              </a:spcBef>
              <a:spcAft>
                <a:spcPts val="0"/>
              </a:spcAft>
              <a:buSzPts val="1600"/>
              <a:buChar char="○"/>
            </a:pPr>
            <a:r>
              <a:rPr lang="fi" sz="1600"/>
              <a:t>Ulkojääkaukalot tai uusia ulkojääalueita</a:t>
            </a:r>
            <a:endParaRPr sz="1600"/>
          </a:p>
          <a:p>
            <a:pPr indent="-330200" lvl="1" marL="914400" rtl="0" algn="l">
              <a:lnSpc>
                <a:spcPct val="150000"/>
              </a:lnSpc>
              <a:spcBef>
                <a:spcPts val="0"/>
              </a:spcBef>
              <a:spcAft>
                <a:spcPts val="0"/>
              </a:spcAft>
              <a:buSzPts val="1600"/>
              <a:buChar char="○"/>
            </a:pPr>
            <a:r>
              <a:rPr lang="fi" sz="1600"/>
              <a:t>Ulko-kiipeilyrata</a:t>
            </a:r>
            <a:endParaRPr sz="1600"/>
          </a:p>
          <a:p>
            <a:pPr indent="-330200" lvl="1" marL="914400" rtl="0" algn="l">
              <a:lnSpc>
                <a:spcPct val="150000"/>
              </a:lnSpc>
              <a:spcBef>
                <a:spcPts val="0"/>
              </a:spcBef>
              <a:spcAft>
                <a:spcPts val="0"/>
              </a:spcAft>
              <a:buSzPts val="1600"/>
              <a:buChar char="○"/>
            </a:pPr>
            <a:r>
              <a:rPr lang="fi" sz="1600"/>
              <a:t>Koripallokenttä</a:t>
            </a:r>
            <a:endParaRPr sz="1600"/>
          </a:p>
          <a:p>
            <a:pPr indent="-330200" lvl="1" marL="914400" rtl="0" algn="l">
              <a:lnSpc>
                <a:spcPct val="150000"/>
              </a:lnSpc>
              <a:spcBef>
                <a:spcPts val="0"/>
              </a:spcBef>
              <a:spcAft>
                <a:spcPts val="0"/>
              </a:spcAft>
              <a:buSzPts val="1600"/>
              <a:buChar char="○"/>
            </a:pPr>
            <a:r>
              <a:rPr lang="fi" sz="1600"/>
              <a:t>Maauimala</a:t>
            </a:r>
            <a:endParaRPr sz="1600"/>
          </a:p>
          <a:p>
            <a:pPr indent="-330200" lvl="1" marL="914400" rtl="0" algn="l">
              <a:lnSpc>
                <a:spcPct val="150000"/>
              </a:lnSpc>
              <a:spcBef>
                <a:spcPts val="0"/>
              </a:spcBef>
              <a:spcAft>
                <a:spcPts val="0"/>
              </a:spcAft>
              <a:buSzPts val="1600"/>
              <a:buChar char="○"/>
            </a:pPr>
            <a:r>
              <a:rPr lang="fi" sz="1600"/>
              <a:t>Tapahtumana nuorten kesäolympialaiset</a:t>
            </a:r>
            <a:endParaRPr sz="1600"/>
          </a:p>
          <a:p>
            <a:pPr indent="-330200" lvl="1" marL="914400" rtl="0" algn="l">
              <a:lnSpc>
                <a:spcPct val="150000"/>
              </a:lnSpc>
              <a:spcBef>
                <a:spcPts val="0"/>
              </a:spcBef>
              <a:spcAft>
                <a:spcPts val="0"/>
              </a:spcAft>
              <a:buSzPts val="1600"/>
              <a:buChar char="○"/>
            </a:pPr>
            <a:r>
              <a:rPr lang="fi" sz="1600"/>
              <a:t>Ulko-lentopallokenttä</a:t>
            </a:r>
            <a:endParaRPr sz="1600"/>
          </a:p>
          <a:p>
            <a:pPr indent="-330200" lvl="1" marL="914400" rtl="0" algn="l">
              <a:lnSpc>
                <a:spcPct val="150000"/>
              </a:lnSpc>
              <a:spcBef>
                <a:spcPts val="0"/>
              </a:spcBef>
              <a:spcAft>
                <a:spcPts val="0"/>
              </a:spcAft>
              <a:buSzPts val="1600"/>
              <a:buChar char="○"/>
            </a:pPr>
            <a:r>
              <a:rPr lang="fi" sz="1600"/>
              <a:t>Myllylammelle hyppytorni</a:t>
            </a:r>
            <a:endParaRPr sz="1600"/>
          </a:p>
          <a:p>
            <a:pPr indent="-330200" lvl="0" marL="457200" rtl="0" algn="l">
              <a:lnSpc>
                <a:spcPct val="150000"/>
              </a:lnSpc>
              <a:spcBef>
                <a:spcPts val="0"/>
              </a:spcBef>
              <a:spcAft>
                <a:spcPts val="0"/>
              </a:spcAft>
              <a:buSzPts val="1600"/>
              <a:buChar char="●"/>
            </a:pPr>
            <a:r>
              <a:rPr lang="fi" sz="1600"/>
              <a:t>Nuorten vapaa-ajanviettopaikat, “</a:t>
            </a:r>
            <a:r>
              <a:rPr lang="fi" sz="1600"/>
              <a:t>hengailupaikat</a:t>
            </a:r>
            <a:r>
              <a:rPr lang="fi" sz="1600"/>
              <a:t>”</a:t>
            </a:r>
            <a:endParaRPr sz="1600"/>
          </a:p>
          <a:p>
            <a:pPr indent="-330200" lvl="0" marL="457200" rtl="0" algn="l">
              <a:lnSpc>
                <a:spcPct val="150000"/>
              </a:lnSpc>
              <a:spcBef>
                <a:spcPts val="0"/>
              </a:spcBef>
              <a:spcAft>
                <a:spcPts val="0"/>
              </a:spcAft>
              <a:buSzPts val="1600"/>
              <a:buChar char="●"/>
            </a:pPr>
            <a:r>
              <a:rPr lang="fi" sz="1600"/>
              <a:t>Moposuora</a:t>
            </a:r>
            <a:endParaRPr sz="1600"/>
          </a:p>
        </p:txBody>
      </p:sp>
      <p:pic>
        <p:nvPicPr>
          <p:cNvPr id="213" name="Google Shape;213;p39"/>
          <p:cNvPicPr preferRelativeResize="0"/>
          <p:nvPr/>
        </p:nvPicPr>
        <p:blipFill>
          <a:blip r:embed="rId3">
            <a:alphaModFix/>
          </a:blip>
          <a:stretch>
            <a:fillRect/>
          </a:stretch>
        </p:blipFill>
        <p:spPr>
          <a:xfrm>
            <a:off x="5766700" y="1253950"/>
            <a:ext cx="3194725" cy="2079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i"/>
              <a:t>Joukkoliikenne</a:t>
            </a:r>
            <a:endParaRPr/>
          </a:p>
        </p:txBody>
      </p:sp>
      <p:pic>
        <p:nvPicPr>
          <p:cNvPr id="219" name="Google Shape;219;p40"/>
          <p:cNvPicPr preferRelativeResize="0"/>
          <p:nvPr/>
        </p:nvPicPr>
        <p:blipFill>
          <a:blip r:embed="rId3">
            <a:alphaModFix/>
          </a:blip>
          <a:stretch>
            <a:fillRect/>
          </a:stretch>
        </p:blipFill>
        <p:spPr>
          <a:xfrm>
            <a:off x="0" y="0"/>
            <a:ext cx="9144000" cy="51434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Formsin vastausdiagrammi. Kysymyksen otsikko: Kuinka paljon käytät Vihdin sisäistä joukkoliikennettä viikossa?. Vastausten määrä: 809 vastausta." id="224" name="Google Shape;224;p41" title="Kuinka paljon käytät Vihdin sisäistä joukkoliikennettä viikossa?"/>
          <p:cNvPicPr preferRelativeResize="0"/>
          <p:nvPr/>
        </p:nvPicPr>
        <p:blipFill>
          <a:blip r:embed="rId3">
            <a:alphaModFix/>
          </a:blip>
          <a:stretch>
            <a:fillRect/>
          </a:stretch>
        </p:blipFill>
        <p:spPr>
          <a:xfrm>
            <a:off x="152400" y="152400"/>
            <a:ext cx="8839204" cy="37204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i"/>
              <a:t>Yleistä</a:t>
            </a:r>
            <a:endParaRPr/>
          </a:p>
        </p:txBody>
      </p:sp>
      <p:pic>
        <p:nvPicPr>
          <p:cNvPr id="68" name="Google Shape;68;p15"/>
          <p:cNvPicPr preferRelativeResize="0"/>
          <p:nvPr/>
        </p:nvPicPr>
        <p:blipFill>
          <a:blip r:embed="rId3">
            <a:alphaModFix/>
          </a:blip>
          <a:stretch>
            <a:fillRect/>
          </a:stretch>
        </p:blipFill>
        <p:spPr>
          <a:xfrm>
            <a:off x="0" y="0"/>
            <a:ext cx="9144024"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Formsin vastausdiagrammi. Kysymyksen otsikko: Kuinka hyvin Vihdin joukkoliikenne mielestäsi toimii?. Vastausten määrä: 766 vastausta." id="229" name="Google Shape;229;p42" title="Kuinka hyvin Vihdin joukkoliikenne mielestäsi toimii?"/>
          <p:cNvPicPr preferRelativeResize="0"/>
          <p:nvPr/>
        </p:nvPicPr>
        <p:blipFill>
          <a:blip r:embed="rId3">
            <a:alphaModFix/>
          </a:blip>
          <a:stretch>
            <a:fillRect/>
          </a:stretch>
        </p:blipFill>
        <p:spPr>
          <a:xfrm>
            <a:off x="152400" y="187950"/>
            <a:ext cx="8839204" cy="42038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nvSpPr>
        <p:spPr>
          <a:xfrm>
            <a:off x="226925" y="416025"/>
            <a:ext cx="8748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Oletko havainnut seuraavia ongelmia Vihdin joukkoliikenteessä? </a:t>
            </a:r>
            <a:endParaRPr b="1" sz="1800"/>
          </a:p>
          <a:p>
            <a:pPr indent="0" lvl="0" marL="0" rtl="0" algn="l">
              <a:spcBef>
                <a:spcPts val="0"/>
              </a:spcBef>
              <a:spcAft>
                <a:spcPts val="0"/>
              </a:spcAft>
              <a:buNone/>
            </a:pPr>
            <a:r>
              <a:rPr b="1" lang="fi" sz="1800"/>
              <a:t>(636 vastausta)</a:t>
            </a:r>
            <a:endParaRPr b="1" sz="1800"/>
          </a:p>
        </p:txBody>
      </p:sp>
      <p:sp>
        <p:nvSpPr>
          <p:cNvPr id="235" name="Google Shape;235;p43"/>
          <p:cNvSpPr txBox="1"/>
          <p:nvPr/>
        </p:nvSpPr>
        <p:spPr>
          <a:xfrm>
            <a:off x="340375" y="1386725"/>
            <a:ext cx="72615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AutoNum type="arabicPeriod"/>
            </a:pPr>
            <a:r>
              <a:rPr lang="fi" sz="1600"/>
              <a:t>Bussit ovat usein myöhässä 48,9%</a:t>
            </a:r>
            <a:endParaRPr sz="1600"/>
          </a:p>
          <a:p>
            <a:pPr indent="-330200" lvl="0" marL="457200" rtl="0" algn="l">
              <a:lnSpc>
                <a:spcPct val="150000"/>
              </a:lnSpc>
              <a:spcBef>
                <a:spcPts val="0"/>
              </a:spcBef>
              <a:spcAft>
                <a:spcPts val="0"/>
              </a:spcAft>
              <a:buSzPts val="1600"/>
              <a:buAutoNum type="arabicPeriod"/>
            </a:pPr>
            <a:r>
              <a:rPr lang="fi" sz="1600"/>
              <a:t>Puutteelliset aikataulut 45,8%</a:t>
            </a:r>
            <a:endParaRPr sz="1600"/>
          </a:p>
          <a:p>
            <a:pPr indent="-330200" lvl="0" marL="457200" rtl="0" algn="l">
              <a:lnSpc>
                <a:spcPct val="150000"/>
              </a:lnSpc>
              <a:spcBef>
                <a:spcPts val="0"/>
              </a:spcBef>
              <a:spcAft>
                <a:spcPts val="0"/>
              </a:spcAft>
              <a:buSzPts val="1600"/>
              <a:buAutoNum type="arabicPeriod"/>
            </a:pPr>
            <a:r>
              <a:rPr lang="fi" sz="1600"/>
              <a:t>Bussit ovat todella täynnä 32,4%</a:t>
            </a:r>
            <a:endParaRPr sz="1600"/>
          </a:p>
          <a:p>
            <a:pPr indent="-330200" lvl="0" marL="457200" rtl="0" algn="l">
              <a:lnSpc>
                <a:spcPct val="150000"/>
              </a:lnSpc>
              <a:spcBef>
                <a:spcPts val="0"/>
              </a:spcBef>
              <a:spcAft>
                <a:spcPts val="0"/>
              </a:spcAft>
              <a:buSzPts val="1600"/>
              <a:buAutoNum type="arabicPeriod"/>
            </a:pPr>
            <a:r>
              <a:rPr lang="fi" sz="1600"/>
              <a:t>Pysäkkien sijainnit puutteellisia 24,5%</a:t>
            </a:r>
            <a:endParaRPr sz="1600"/>
          </a:p>
          <a:p>
            <a:pPr indent="-330200" lvl="0" marL="457200" rtl="0" algn="l">
              <a:lnSpc>
                <a:spcPct val="150000"/>
              </a:lnSpc>
              <a:spcBef>
                <a:spcPts val="0"/>
              </a:spcBef>
              <a:spcAft>
                <a:spcPts val="0"/>
              </a:spcAft>
              <a:buSzPts val="1600"/>
              <a:buAutoNum type="arabicPeriod"/>
            </a:pPr>
            <a:r>
              <a:rPr lang="fi" sz="1600"/>
              <a:t>Epäasiallinen käytös busseissa 21,5%</a:t>
            </a:r>
            <a:endParaRPr sz="1600"/>
          </a:p>
        </p:txBody>
      </p:sp>
      <p:pic>
        <p:nvPicPr>
          <p:cNvPr id="236" name="Google Shape;236;p43"/>
          <p:cNvPicPr preferRelativeResize="0"/>
          <p:nvPr/>
        </p:nvPicPr>
        <p:blipFill>
          <a:blip r:embed="rId3">
            <a:alphaModFix/>
          </a:blip>
          <a:stretch>
            <a:fillRect/>
          </a:stretch>
        </p:blipFill>
        <p:spPr>
          <a:xfrm>
            <a:off x="5544625" y="1902025"/>
            <a:ext cx="3108800" cy="2929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Formsin vastausdiagrammi. Kysymyksen otsikko: Koetko tarvetta lisäselvitykselle Vihdin joukkoliikenteestä?. Vastausten määrä: 809 vastausta." id="241" name="Google Shape;241;p44" title="Koetko tarvetta lisäselvitykselle Vihdin joukkoliikenteestä?"/>
          <p:cNvPicPr preferRelativeResize="0"/>
          <p:nvPr/>
        </p:nvPicPr>
        <p:blipFill>
          <a:blip r:embed="rId3">
            <a:alphaModFix/>
          </a:blip>
          <a:stretch>
            <a:fillRect/>
          </a:stretch>
        </p:blipFill>
        <p:spPr>
          <a:xfrm>
            <a:off x="152400" y="534400"/>
            <a:ext cx="8839204" cy="372040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nvSpPr>
        <p:spPr>
          <a:xfrm>
            <a:off x="327775" y="41602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Kerro vapaasti parannettavia asioita Vihdin joukkoliikenteestä.</a:t>
            </a:r>
            <a:endParaRPr b="1" sz="1800"/>
          </a:p>
        </p:txBody>
      </p:sp>
      <p:sp>
        <p:nvSpPr>
          <p:cNvPr id="247" name="Google Shape;247;p45"/>
          <p:cNvSpPr txBox="1"/>
          <p:nvPr/>
        </p:nvSpPr>
        <p:spPr>
          <a:xfrm>
            <a:off x="327775" y="1203500"/>
            <a:ext cx="8816100" cy="22779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lang="fi" sz="1600"/>
              <a:t>Bussiyhteydet syrjäisemmille alueille, esim. Kirkonkylä, Otalampi, Haimoo ja Vanjärvi - Nummela</a:t>
            </a:r>
            <a:endParaRPr sz="1600"/>
          </a:p>
          <a:p>
            <a:pPr indent="-330200" lvl="0" marL="457200" rtl="0" algn="l">
              <a:lnSpc>
                <a:spcPct val="150000"/>
              </a:lnSpc>
              <a:spcBef>
                <a:spcPts val="0"/>
              </a:spcBef>
              <a:spcAft>
                <a:spcPts val="0"/>
              </a:spcAft>
              <a:buSzPts val="1600"/>
              <a:buChar char="●"/>
            </a:pPr>
            <a:r>
              <a:rPr lang="fi" sz="1600"/>
              <a:t>Enemmän bussivuoroja</a:t>
            </a:r>
            <a:endParaRPr sz="1600"/>
          </a:p>
          <a:p>
            <a:pPr indent="-330200" lvl="0" marL="457200" rtl="0" algn="l">
              <a:lnSpc>
                <a:spcPct val="150000"/>
              </a:lnSpc>
              <a:spcBef>
                <a:spcPts val="0"/>
              </a:spcBef>
              <a:spcAft>
                <a:spcPts val="0"/>
              </a:spcAft>
              <a:buSzPts val="1600"/>
              <a:buChar char="●"/>
            </a:pPr>
            <a:r>
              <a:rPr lang="fi" sz="1600"/>
              <a:t>Bussien uusiminen tai suurempien bussien käyttöönotto</a:t>
            </a:r>
            <a:endParaRPr sz="1600"/>
          </a:p>
          <a:p>
            <a:pPr indent="-330200" lvl="0" marL="457200" rtl="0" algn="l">
              <a:lnSpc>
                <a:spcPct val="150000"/>
              </a:lnSpc>
              <a:spcBef>
                <a:spcPts val="0"/>
              </a:spcBef>
              <a:spcAft>
                <a:spcPts val="0"/>
              </a:spcAft>
              <a:buSzPts val="1600"/>
              <a:buChar char="●"/>
            </a:pPr>
            <a:r>
              <a:rPr lang="fi" sz="1600"/>
              <a:t>Bussipysäkkien sijainteja lisättävä</a:t>
            </a:r>
            <a:endParaRPr sz="1600"/>
          </a:p>
          <a:p>
            <a:pPr indent="-330200" lvl="0" marL="457200" rtl="0" algn="l">
              <a:lnSpc>
                <a:spcPct val="150000"/>
              </a:lnSpc>
              <a:spcBef>
                <a:spcPts val="0"/>
              </a:spcBef>
              <a:spcAft>
                <a:spcPts val="0"/>
              </a:spcAft>
              <a:buSzPts val="1600"/>
              <a:buChar char="●"/>
            </a:pPr>
            <a:r>
              <a:rPr lang="fi" sz="1600"/>
              <a:t>Liittyminen HSL, bussimatkojen kalleus</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fi"/>
              <a:t>Nuoret Vihdissä</a:t>
            </a:r>
            <a:endParaRPr b="1"/>
          </a:p>
        </p:txBody>
      </p:sp>
      <p:pic>
        <p:nvPicPr>
          <p:cNvPr id="253" name="Google Shape;253;p46"/>
          <p:cNvPicPr preferRelativeResize="0"/>
          <p:nvPr/>
        </p:nvPicPr>
        <p:blipFill>
          <a:blip r:embed="rId3">
            <a:alphaModFix/>
          </a:blip>
          <a:stretch>
            <a:fillRect/>
          </a:stretch>
        </p:blipFill>
        <p:spPr>
          <a:xfrm>
            <a:off x="0" y="0"/>
            <a:ext cx="9144000" cy="514348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Formsin vastausdiagrammi. Kysymyksen otsikko: Kuinka hyvin viihdyt Vihdissä?. Vastausten määrä: 619 vastausta." id="258" name="Google Shape;258;p47" title="Kuinka hyvin viihdyt Vihdissä?"/>
          <p:cNvPicPr preferRelativeResize="0"/>
          <p:nvPr/>
        </p:nvPicPr>
        <p:blipFill>
          <a:blip r:embed="rId3">
            <a:alphaModFix/>
          </a:blip>
          <a:stretch>
            <a:fillRect/>
          </a:stretch>
        </p:blipFill>
        <p:spPr>
          <a:xfrm>
            <a:off x="152400" y="782725"/>
            <a:ext cx="8839204" cy="4203801"/>
          </a:xfrm>
          <a:prstGeom prst="rect">
            <a:avLst/>
          </a:prstGeom>
          <a:noFill/>
          <a:ln>
            <a:noFill/>
          </a:ln>
        </p:spPr>
      </p:pic>
      <p:sp>
        <p:nvSpPr>
          <p:cNvPr id="259" name="Google Shape;259;p47"/>
          <p:cNvSpPr txBox="1"/>
          <p:nvPr/>
        </p:nvSpPr>
        <p:spPr>
          <a:xfrm>
            <a:off x="214300" y="22692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8"/>
          <p:cNvSpPr txBox="1"/>
          <p:nvPr/>
        </p:nvSpPr>
        <p:spPr>
          <a:xfrm>
            <a:off x="226900" y="26472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Kuinka hyvin viihdyt Vihdissä?. Vastausten määrä: 809 vastausta." id="265" name="Google Shape;265;p48" title="Kuinka hyvin viihdyt Vihdissä?"/>
          <p:cNvPicPr preferRelativeResize="0"/>
          <p:nvPr/>
        </p:nvPicPr>
        <p:blipFill>
          <a:blip r:embed="rId3">
            <a:alphaModFix/>
          </a:blip>
          <a:stretch>
            <a:fillRect/>
          </a:stretch>
        </p:blipFill>
        <p:spPr>
          <a:xfrm>
            <a:off x="152400" y="878825"/>
            <a:ext cx="8646758" cy="41122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Formsin vastausdiagrammi. Kysymyksen otsikko: Vietätkö Vihdissä vapaa-aikaasi?. Vastausten määrä: 619 vastausta." id="270" name="Google Shape;270;p49" title="Vietätkö Vihdissä vapaa-aikaasi?"/>
          <p:cNvPicPr preferRelativeResize="0"/>
          <p:nvPr/>
        </p:nvPicPr>
        <p:blipFill>
          <a:blip r:embed="rId3">
            <a:alphaModFix/>
          </a:blip>
          <a:stretch>
            <a:fillRect/>
          </a:stretch>
        </p:blipFill>
        <p:spPr>
          <a:xfrm>
            <a:off x="215425" y="971850"/>
            <a:ext cx="8839204" cy="3720407"/>
          </a:xfrm>
          <a:prstGeom prst="rect">
            <a:avLst/>
          </a:prstGeom>
          <a:noFill/>
          <a:ln>
            <a:noFill/>
          </a:ln>
        </p:spPr>
      </p:pic>
      <p:sp>
        <p:nvSpPr>
          <p:cNvPr id="271" name="Google Shape;271;p49"/>
          <p:cNvSpPr txBox="1"/>
          <p:nvPr/>
        </p:nvSpPr>
        <p:spPr>
          <a:xfrm>
            <a:off x="215425" y="3529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0"/>
          <p:cNvSpPr txBox="1"/>
          <p:nvPr/>
        </p:nvSpPr>
        <p:spPr>
          <a:xfrm>
            <a:off x="152400" y="37820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Vietätkö Vihdissä vapaa-aikaasi?. Vastausten määrä: 809 vastausta." id="277" name="Google Shape;277;p50" title="Vietätkö Vihdissä vapaa-aikaasi?"/>
          <p:cNvPicPr preferRelativeResize="0"/>
          <p:nvPr/>
        </p:nvPicPr>
        <p:blipFill>
          <a:blip r:embed="rId3">
            <a:alphaModFix/>
          </a:blip>
          <a:stretch>
            <a:fillRect/>
          </a:stretch>
        </p:blipFill>
        <p:spPr>
          <a:xfrm>
            <a:off x="152400" y="992300"/>
            <a:ext cx="8839204" cy="37204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Formsin vastausdiagrammi. Kysymyksen otsikko: Missä päin Vihtiä vietät vapaa-aikaasi?. Vastausten määrä: 803 vastausta." id="282" name="Google Shape;282;p51" title="Missä päin Vihtiä vietät vapaa-aikaasi?"/>
          <p:cNvPicPr preferRelativeResize="0"/>
          <p:nvPr/>
        </p:nvPicPr>
        <p:blipFill rotWithShape="1">
          <a:blip r:embed="rId3">
            <a:alphaModFix/>
          </a:blip>
          <a:srcRect b="61210" l="0" r="0" t="0"/>
          <a:stretch/>
        </p:blipFill>
        <p:spPr>
          <a:xfrm>
            <a:off x="276263" y="653875"/>
            <a:ext cx="8591477" cy="35885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in vastausdiagrammi. Kysymyksen otsikko: Missä käyt koulua?. Vastausten määrä: 809 vastausta." id="74" name="Google Shape;74;p16" title="Missä käyt koulua?"/>
          <p:cNvPicPr preferRelativeResize="0"/>
          <p:nvPr/>
        </p:nvPicPr>
        <p:blipFill>
          <a:blip r:embed="rId3">
            <a:alphaModFix/>
          </a:blip>
          <a:stretch>
            <a:fillRect/>
          </a:stretch>
        </p:blipFill>
        <p:spPr>
          <a:xfrm>
            <a:off x="0" y="647402"/>
            <a:ext cx="9144003" cy="384869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Formsin vastausdiagrammi. Kysymyksen otsikko: Millaisena paikkana näet Vihdin?. Vastausten määrä: 619 vastausta." id="287" name="Google Shape;287;p52" title="Millaisena paikkana näet Vihdin?"/>
          <p:cNvPicPr preferRelativeResize="0"/>
          <p:nvPr/>
        </p:nvPicPr>
        <p:blipFill>
          <a:blip r:embed="rId3">
            <a:alphaModFix/>
          </a:blip>
          <a:stretch>
            <a:fillRect/>
          </a:stretch>
        </p:blipFill>
        <p:spPr>
          <a:xfrm>
            <a:off x="152400" y="1022250"/>
            <a:ext cx="8839204" cy="3720407"/>
          </a:xfrm>
          <a:prstGeom prst="rect">
            <a:avLst/>
          </a:prstGeom>
          <a:noFill/>
          <a:ln>
            <a:noFill/>
          </a:ln>
        </p:spPr>
      </p:pic>
      <p:sp>
        <p:nvSpPr>
          <p:cNvPr id="288" name="Google Shape;288;p52"/>
          <p:cNvSpPr txBox="1"/>
          <p:nvPr/>
        </p:nvSpPr>
        <p:spPr>
          <a:xfrm>
            <a:off x="214325" y="4664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3"/>
          <p:cNvSpPr txBox="1"/>
          <p:nvPr/>
        </p:nvSpPr>
        <p:spPr>
          <a:xfrm>
            <a:off x="277325" y="3277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Millaisena paikkana näet Vihdin?. Vastausten määrä: 809 vastausta." id="294" name="Google Shape;294;p53" title="Millaisena paikkana näet Vihdin?"/>
          <p:cNvPicPr preferRelativeResize="0"/>
          <p:nvPr/>
        </p:nvPicPr>
        <p:blipFill>
          <a:blip r:embed="rId3">
            <a:alphaModFix/>
          </a:blip>
          <a:stretch>
            <a:fillRect/>
          </a:stretch>
        </p:blipFill>
        <p:spPr>
          <a:xfrm>
            <a:off x="0" y="789452"/>
            <a:ext cx="9144003" cy="384869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4"/>
          <p:cNvSpPr txBox="1"/>
          <p:nvPr/>
        </p:nvSpPr>
        <p:spPr>
          <a:xfrm>
            <a:off x="239550" y="41600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Kerro vapaasti hyviä asioita Vihdistä.</a:t>
            </a:r>
            <a:endParaRPr b="1" sz="1800"/>
          </a:p>
        </p:txBody>
      </p:sp>
      <p:sp>
        <p:nvSpPr>
          <p:cNvPr id="300" name="Google Shape;300;p54"/>
          <p:cNvSpPr txBox="1"/>
          <p:nvPr/>
        </p:nvSpPr>
        <p:spPr>
          <a:xfrm>
            <a:off x="239550" y="1275125"/>
            <a:ext cx="82524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lang="fi" sz="1600"/>
              <a:t>Kaunis luonto, joka on lähellä</a:t>
            </a:r>
            <a:endParaRPr sz="1600"/>
          </a:p>
          <a:p>
            <a:pPr indent="-330200" lvl="0" marL="457200" rtl="0" algn="l">
              <a:lnSpc>
                <a:spcPct val="150000"/>
              </a:lnSpc>
              <a:spcBef>
                <a:spcPts val="0"/>
              </a:spcBef>
              <a:spcAft>
                <a:spcPts val="0"/>
              </a:spcAft>
              <a:buSzPts val="1600"/>
              <a:buChar char="●"/>
            </a:pPr>
            <a:r>
              <a:rPr lang="fi" sz="1600"/>
              <a:t>Sijainti </a:t>
            </a:r>
            <a:r>
              <a:rPr lang="fi" sz="1600"/>
              <a:t>keskeinen</a:t>
            </a:r>
            <a:endParaRPr sz="1600"/>
          </a:p>
          <a:p>
            <a:pPr indent="-330200" lvl="0" marL="457200" rtl="0" algn="l">
              <a:lnSpc>
                <a:spcPct val="150000"/>
              </a:lnSpc>
              <a:spcBef>
                <a:spcPts val="0"/>
              </a:spcBef>
              <a:spcAft>
                <a:spcPts val="0"/>
              </a:spcAft>
              <a:buSzPts val="1600"/>
              <a:buChar char="●"/>
            </a:pPr>
            <a:r>
              <a:rPr lang="fi" sz="1600"/>
              <a:t>Rauhallisuus ja turvallisuus</a:t>
            </a:r>
            <a:endParaRPr sz="1600"/>
          </a:p>
          <a:p>
            <a:pPr indent="-330200" lvl="0" marL="457200" rtl="0" algn="l">
              <a:lnSpc>
                <a:spcPct val="150000"/>
              </a:lnSpc>
              <a:spcBef>
                <a:spcPts val="0"/>
              </a:spcBef>
              <a:spcAft>
                <a:spcPts val="0"/>
              </a:spcAft>
              <a:buSzPts val="1600"/>
              <a:buChar char="●"/>
            </a:pPr>
            <a:r>
              <a:rPr lang="fi" sz="1600"/>
              <a:t>Kirjasto</a:t>
            </a:r>
            <a:endParaRPr sz="1600"/>
          </a:p>
          <a:p>
            <a:pPr indent="-330200" lvl="0" marL="457200" rtl="0" algn="l">
              <a:lnSpc>
                <a:spcPct val="150000"/>
              </a:lnSpc>
              <a:spcBef>
                <a:spcPts val="0"/>
              </a:spcBef>
              <a:spcAft>
                <a:spcPts val="0"/>
              </a:spcAft>
              <a:buSzPts val="1600"/>
              <a:buChar char="●"/>
            </a:pPr>
            <a:r>
              <a:rPr lang="fi" sz="1600"/>
              <a:t>Harrastusmahdollisuudet laajat</a:t>
            </a:r>
            <a:endParaRPr sz="1600"/>
          </a:p>
        </p:txBody>
      </p:sp>
      <p:pic>
        <p:nvPicPr>
          <p:cNvPr id="301" name="Google Shape;301;p54"/>
          <p:cNvPicPr preferRelativeResize="0"/>
          <p:nvPr/>
        </p:nvPicPr>
        <p:blipFill>
          <a:blip r:embed="rId3">
            <a:alphaModFix/>
          </a:blip>
          <a:stretch>
            <a:fillRect/>
          </a:stretch>
        </p:blipFill>
        <p:spPr>
          <a:xfrm>
            <a:off x="4572000" y="3183725"/>
            <a:ext cx="4284973" cy="1654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5"/>
          <p:cNvSpPr txBox="1"/>
          <p:nvPr/>
        </p:nvSpPr>
        <p:spPr>
          <a:xfrm>
            <a:off x="239550" y="41600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Kerro vapaasti huonoja ja parannettavia asioita Vihdistä.</a:t>
            </a:r>
            <a:endParaRPr b="1" sz="1800"/>
          </a:p>
        </p:txBody>
      </p:sp>
      <p:sp>
        <p:nvSpPr>
          <p:cNvPr id="307" name="Google Shape;307;p55"/>
          <p:cNvSpPr txBox="1"/>
          <p:nvPr/>
        </p:nvSpPr>
        <p:spPr>
          <a:xfrm>
            <a:off x="239550" y="1260825"/>
            <a:ext cx="82524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lang="fi" sz="1600"/>
              <a:t>Vapaa-ajanviettopaikkojen puute</a:t>
            </a:r>
            <a:endParaRPr sz="1600"/>
          </a:p>
          <a:p>
            <a:pPr indent="-330200" lvl="0" marL="457200" rtl="0" algn="l">
              <a:lnSpc>
                <a:spcPct val="150000"/>
              </a:lnSpc>
              <a:spcBef>
                <a:spcPts val="0"/>
              </a:spcBef>
              <a:spcAft>
                <a:spcPts val="0"/>
              </a:spcAft>
              <a:buSzPts val="1600"/>
              <a:buChar char="●"/>
            </a:pPr>
            <a:r>
              <a:rPr lang="fi" sz="1600"/>
              <a:t>Päihteidenkäyttö </a:t>
            </a:r>
            <a:endParaRPr sz="1600"/>
          </a:p>
          <a:p>
            <a:pPr indent="-330200" lvl="0" marL="457200" rtl="0" algn="l">
              <a:lnSpc>
                <a:spcPct val="150000"/>
              </a:lnSpc>
              <a:spcBef>
                <a:spcPts val="0"/>
              </a:spcBef>
              <a:spcAft>
                <a:spcPts val="0"/>
              </a:spcAft>
              <a:buSzPts val="1600"/>
              <a:buChar char="●"/>
            </a:pPr>
            <a:r>
              <a:rPr lang="fi" sz="1600"/>
              <a:t>Kasvava</a:t>
            </a:r>
            <a:r>
              <a:rPr lang="fi" sz="1600"/>
              <a:t> levottomuus nuorten keskuudessa, nuorisorikollisuus</a:t>
            </a:r>
            <a:endParaRPr sz="1600"/>
          </a:p>
          <a:p>
            <a:pPr indent="-330200" lvl="0" marL="457200" rtl="0" algn="l">
              <a:lnSpc>
                <a:spcPct val="150000"/>
              </a:lnSpc>
              <a:spcBef>
                <a:spcPts val="0"/>
              </a:spcBef>
              <a:spcAft>
                <a:spcPts val="0"/>
              </a:spcAft>
              <a:buSzPts val="1600"/>
              <a:buChar char="●"/>
            </a:pPr>
            <a:r>
              <a:rPr lang="fi" sz="1600"/>
              <a:t>Kiusaaminen, ahdistelu ja rasismi</a:t>
            </a:r>
            <a:endParaRPr sz="1600"/>
          </a:p>
          <a:p>
            <a:pPr indent="-330200" lvl="0" marL="457200" rtl="0" algn="l">
              <a:lnSpc>
                <a:spcPct val="150000"/>
              </a:lnSpc>
              <a:spcBef>
                <a:spcPts val="0"/>
              </a:spcBef>
              <a:spcAft>
                <a:spcPts val="0"/>
              </a:spcAft>
              <a:buSzPts val="1600"/>
              <a:buChar char="●"/>
            </a:pPr>
            <a:r>
              <a:rPr lang="fi" sz="1600"/>
              <a:t>Puutteet joukkoliikenteessä</a:t>
            </a: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6"/>
          <p:cNvSpPr txBox="1"/>
          <p:nvPr/>
        </p:nvSpPr>
        <p:spPr>
          <a:xfrm>
            <a:off x="239550" y="416000"/>
            <a:ext cx="905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Onko sinulla vielä jotain, mitä haluaisit sanoa Vihdistä nuorisovaltuustolle?</a:t>
            </a:r>
            <a:endParaRPr b="1" sz="1800"/>
          </a:p>
        </p:txBody>
      </p:sp>
      <p:sp>
        <p:nvSpPr>
          <p:cNvPr id="313" name="Google Shape;313;p56"/>
          <p:cNvSpPr txBox="1"/>
          <p:nvPr/>
        </p:nvSpPr>
        <p:spPr>
          <a:xfrm>
            <a:off x="329525" y="1174850"/>
            <a:ext cx="8252400" cy="11697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Char char="●"/>
            </a:pPr>
            <a:r>
              <a:rPr lang="fi" sz="1600"/>
              <a:t>Enemmän mainostusta toiminnasta, myös nuorisopalveluiden</a:t>
            </a:r>
            <a:endParaRPr sz="1600"/>
          </a:p>
          <a:p>
            <a:pPr indent="-330200" lvl="0" marL="457200" rtl="0" algn="l">
              <a:lnSpc>
                <a:spcPct val="150000"/>
              </a:lnSpc>
              <a:spcBef>
                <a:spcPts val="0"/>
              </a:spcBef>
              <a:spcAft>
                <a:spcPts val="0"/>
              </a:spcAft>
              <a:buSzPts val="1600"/>
              <a:buChar char="●"/>
            </a:pPr>
            <a:r>
              <a:rPr lang="fi" sz="1600"/>
              <a:t>Toimikaa nuorten päihdeongelmien vähentämiseksi</a:t>
            </a:r>
            <a:endParaRPr sz="1600"/>
          </a:p>
          <a:p>
            <a:pPr indent="-330200" lvl="0" marL="457200" rtl="0" algn="l">
              <a:lnSpc>
                <a:spcPct val="150000"/>
              </a:lnSpc>
              <a:spcBef>
                <a:spcPts val="0"/>
              </a:spcBef>
              <a:spcAft>
                <a:spcPts val="0"/>
              </a:spcAft>
              <a:buSzPts val="1600"/>
              <a:buChar char="●"/>
            </a:pPr>
            <a:r>
              <a:rPr lang="fi" sz="1600"/>
              <a:t>Teette tärkeää työtä!</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7"/>
          <p:cNvSpPr txBox="1"/>
          <p:nvPr/>
        </p:nvSpPr>
        <p:spPr>
          <a:xfrm>
            <a:off x="243575" y="3678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t>Yhteenveto</a:t>
            </a:r>
            <a:endParaRPr b="1" sz="1800"/>
          </a:p>
        </p:txBody>
      </p:sp>
      <p:sp>
        <p:nvSpPr>
          <p:cNvPr id="319" name="Google Shape;319;p57"/>
          <p:cNvSpPr txBox="1"/>
          <p:nvPr/>
        </p:nvSpPr>
        <p:spPr>
          <a:xfrm>
            <a:off x="243575" y="1031575"/>
            <a:ext cx="82524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t>Verrattaessa Vihti nuorten silmin -kysely II tuloksia ensimmäiseen kyselyyn voidaan </a:t>
            </a:r>
            <a:r>
              <a:rPr lang="fi"/>
              <a:t>havainnoida</a:t>
            </a:r>
            <a:r>
              <a:rPr lang="fi"/>
              <a:t> tyytymättömyyden kasvua nuorten keskuudessa. Nuorten viihtyvyys Vihdissä on laskenut ja palveluita ei koeta enää yhtä hyödyllisiksi tai helposti saataviksi.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Vuoden 2020 kyselyssä esiin nousseet teemat nuorten mielenterveys- ja päihdeongelmista sekä niihin liittyvistä </a:t>
            </a:r>
            <a:r>
              <a:rPr lang="fi"/>
              <a:t>palvelujen</a:t>
            </a:r>
            <a:r>
              <a:rPr lang="fi"/>
              <a:t> puutteista ovat edelleen ajankohtaisia. Myös tarve nuorten vapaa-ajanviettopaikkojen kehittämiselle on säilynyt. Kuitenkin suurimpana teemana palveluihin liittyen nousee esiin liikuntapaikat. Nuoret kaipaavat parannusta jo oleviin liikuntapaikkoihin sekä uusia liikuntamahdollisuuksia. Tarve huomataan esimerkiksi siinä, että liikuntapaikkoja hyödyntäneiden nuorten osuus on laskenut. Vihti on kuitenkin menneinä vuosina panostanut erityisen paljon juuri liikuntapaikkoihin, joten tulee pohtia, onko kyseessä mainostamisen puute.</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Joukkoliikenteen osalta ilmenee tarve laajempiin aikatauluihin ja kattavampiin bussireitteihin. Tämä tukee nuorisovaltuuston vuonna 2022 teettämän joukkoliikenneraportin tuloksia.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Nuoret ovat erityisen huolissaan kasvavasta levottomuudesta nuorten keskuudessa, eli esimerkiksi päihteiden käytön ja väkivallan lisääntymisestä. Positiivisiksi asioiksi Vihdissä nuoret nostivat kauniin luonnon, monipuoliset harrastusmahdollisuudet sekä sijainnin pääkaupungin lähellä.</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8"/>
          <p:cNvPicPr preferRelativeResize="0"/>
          <p:nvPr/>
        </p:nvPicPr>
        <p:blipFill>
          <a:blip r:embed="rId3">
            <a:alphaModFix/>
          </a:blip>
          <a:stretch>
            <a:fillRect/>
          </a:stretch>
        </p:blipFill>
        <p:spPr>
          <a:xfrm>
            <a:off x="3102150" y="1099336"/>
            <a:ext cx="2939701" cy="2944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Formsin vastausdiagrammi. Kysymyksen otsikko: Minkä ikäinen olet?. Vastausten määrä: 808 vastausta." id="79" name="Google Shape;79;p17" title="Minkä ikäinen olet?"/>
          <p:cNvPicPr preferRelativeResize="0"/>
          <p:nvPr/>
        </p:nvPicPr>
        <p:blipFill>
          <a:blip r:embed="rId3">
            <a:alphaModFix/>
          </a:blip>
          <a:stretch>
            <a:fillRect/>
          </a:stretch>
        </p:blipFill>
        <p:spPr>
          <a:xfrm>
            <a:off x="152400" y="883075"/>
            <a:ext cx="8839204" cy="37204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Formsin vastausdiagrammi. Kysymyksen otsikko: Missä päin Vihtiä asut?. Vastausten määrä: 808 vastausta." id="84" name="Google Shape;84;p18" title="Missä päin Vihtiä asut?"/>
          <p:cNvPicPr preferRelativeResize="0"/>
          <p:nvPr/>
        </p:nvPicPr>
        <p:blipFill>
          <a:blip r:embed="rId3">
            <a:alphaModFix/>
          </a:blip>
          <a:stretch>
            <a:fillRect/>
          </a:stretch>
        </p:blipFill>
        <p:spPr>
          <a:xfrm>
            <a:off x="152400" y="711550"/>
            <a:ext cx="8839204" cy="37204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i"/>
              <a:t>Nuorisovaltuusto</a:t>
            </a:r>
            <a:endParaRPr/>
          </a:p>
        </p:txBody>
      </p:sp>
      <p:pic>
        <p:nvPicPr>
          <p:cNvPr id="90" name="Google Shape;90;p19"/>
          <p:cNvPicPr preferRelativeResize="0"/>
          <p:nvPr/>
        </p:nvPicPr>
        <p:blipFill>
          <a:blip r:embed="rId3">
            <a:alphaModFix/>
          </a:blip>
          <a:stretch>
            <a:fillRect/>
          </a:stretch>
        </p:blipFill>
        <p:spPr>
          <a:xfrm>
            <a:off x="0" y="0"/>
            <a:ext cx="9144000" cy="51434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Formsin vastausdiagrammi. Kysymyksen otsikko: Oletko kuullut nuorisovaltuustosta ennen tätä kyselyä?. Vastausten määrä: 619 vastausta." id="95" name="Google Shape;95;p20" title="Oletko kuullut nuorisovaltuustosta ennen tätä kyselyä?"/>
          <p:cNvPicPr preferRelativeResize="0"/>
          <p:nvPr/>
        </p:nvPicPr>
        <p:blipFill>
          <a:blip r:embed="rId3">
            <a:alphaModFix/>
          </a:blip>
          <a:stretch>
            <a:fillRect/>
          </a:stretch>
        </p:blipFill>
        <p:spPr>
          <a:xfrm>
            <a:off x="152400" y="820525"/>
            <a:ext cx="8839204" cy="3720407"/>
          </a:xfrm>
          <a:prstGeom prst="rect">
            <a:avLst/>
          </a:prstGeom>
          <a:noFill/>
          <a:ln>
            <a:noFill/>
          </a:ln>
        </p:spPr>
      </p:pic>
      <p:sp>
        <p:nvSpPr>
          <p:cNvPr id="96" name="Google Shape;96;p20"/>
          <p:cNvSpPr txBox="1"/>
          <p:nvPr/>
        </p:nvSpPr>
        <p:spPr>
          <a:xfrm>
            <a:off x="252125" y="2647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2020</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nvSpPr>
        <p:spPr>
          <a:xfrm>
            <a:off x="277350" y="277350"/>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t>2023</a:t>
            </a:r>
            <a:endParaRPr sz="1800"/>
          </a:p>
        </p:txBody>
      </p:sp>
      <p:pic>
        <p:nvPicPr>
          <p:cNvPr descr="Formsin vastausdiagrammi. Kysymyksen otsikko: Oletko kuullut nuorisovaltuustosta ennen tätä kyselyä?. Vastausten määrä: 809 vastausta." id="102" name="Google Shape;102;p21" title="Oletko kuullut nuorisovaltuustosta ennen tätä kyselyä?"/>
          <p:cNvPicPr preferRelativeResize="0"/>
          <p:nvPr/>
        </p:nvPicPr>
        <p:blipFill>
          <a:blip r:embed="rId3">
            <a:alphaModFix/>
          </a:blip>
          <a:stretch>
            <a:fillRect/>
          </a:stretch>
        </p:blipFill>
        <p:spPr>
          <a:xfrm>
            <a:off x="152400" y="891450"/>
            <a:ext cx="8839204" cy="37204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